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2.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6" r:id="rId2"/>
    <p:sldId id="257" r:id="rId3"/>
    <p:sldId id="258" r:id="rId4"/>
    <p:sldId id="259" r:id="rId5"/>
    <p:sldId id="260" r:id="rId6"/>
    <p:sldId id="261" r:id="rId7"/>
    <p:sldId id="262" r:id="rId8"/>
    <p:sldId id="263" r:id="rId9"/>
    <p:sldId id="264" r:id="rId10"/>
    <p:sldId id="265" r:id="rId11"/>
    <p:sldId id="332" r:id="rId12"/>
    <p:sldId id="267" r:id="rId13"/>
    <p:sldId id="328" r:id="rId14"/>
    <p:sldId id="268" r:id="rId15"/>
    <p:sldId id="331" r:id="rId16"/>
    <p:sldId id="270" r:id="rId17"/>
    <p:sldId id="271" r:id="rId18"/>
    <p:sldId id="330" r:id="rId19"/>
    <p:sldId id="274" r:id="rId20"/>
    <p:sldId id="273" r:id="rId21"/>
    <p:sldId id="327" r:id="rId22"/>
    <p:sldId id="280" r:id="rId23"/>
    <p:sldId id="284" r:id="rId24"/>
    <p:sldId id="281" r:id="rId25"/>
    <p:sldId id="329" r:id="rId26"/>
    <p:sldId id="283" r:id="rId27"/>
    <p:sldId id="285" r:id="rId28"/>
    <p:sldId id="286" r:id="rId29"/>
    <p:sldId id="287" r:id="rId30"/>
    <p:sldId id="288" r:id="rId31"/>
    <p:sldId id="289" r:id="rId32"/>
    <p:sldId id="290" r:id="rId33"/>
    <p:sldId id="292" r:id="rId34"/>
    <p:sldId id="293" r:id="rId35"/>
    <p:sldId id="334" r:id="rId36"/>
    <p:sldId id="338" r:id="rId37"/>
    <p:sldId id="341" r:id="rId38"/>
    <p:sldId id="340" r:id="rId39"/>
    <p:sldId id="337" r:id="rId40"/>
    <p:sldId id="298" r:id="rId41"/>
    <p:sldId id="318" r:id="rId42"/>
    <p:sldId id="299" r:id="rId43"/>
    <p:sldId id="300" r:id="rId44"/>
    <p:sldId id="301" r:id="rId45"/>
    <p:sldId id="320" r:id="rId46"/>
    <p:sldId id="321" r:id="rId47"/>
    <p:sldId id="322" r:id="rId48"/>
    <p:sldId id="302" r:id="rId49"/>
    <p:sldId id="303" r:id="rId50"/>
    <p:sldId id="305" r:id="rId51"/>
    <p:sldId id="306" r:id="rId52"/>
    <p:sldId id="307" r:id="rId53"/>
    <p:sldId id="342" r:id="rId54"/>
    <p:sldId id="310" r:id="rId55"/>
    <p:sldId id="333" r:id="rId56"/>
    <p:sldId id="312" r:id="rId57"/>
    <p:sldId id="313" r:id="rId58"/>
  </p:sldIdLst>
  <p:sldSz cx="12192000" cy="6858000"/>
  <p:notesSz cx="6858000" cy="9144000"/>
  <p:defaultTextStyle>
    <a:defPPr>
      <a:defRPr lang="ja-JP">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YO UNIV" initials="TU" lastIdx="1" clrIdx="0"/>
  <p:cmAuthor id="1" name="library-user" initials="l" lastIdx="1" clrIdx="1">
    <p:extLst>
      <p:ext uri="{19B8F6BF-5375-455C-9EA6-DF929625EA0E}">
        <p15:presenceInfo xmlns:p15="http://schemas.microsoft.com/office/powerpoint/2012/main" userId="library-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F8"/>
    <a:srgbClr val="FF5050"/>
    <a:srgbClr val="D9F2FF"/>
    <a:srgbClr val="FF7C3B"/>
    <a:srgbClr val="FF874B"/>
    <a:srgbClr val="FF9966"/>
    <a:srgbClr val="FFAE85"/>
    <a:srgbClr val="F3FBFF"/>
    <a:srgbClr val="FFBF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srgbClr val="00000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rgbClr val="000000"/>
        </a:fontRef>
        <a:schemeClr val="lt1"/>
      </a:tcTxStyle>
      <a:tcStyle>
        <a:tcBdr/>
        <a:fill>
          <a:solidFill>
            <a:schemeClr val="accent1"/>
          </a:solidFill>
        </a:fill>
      </a:tcStyle>
    </a:lastCol>
    <a:firstCol>
      <a:tcTxStyle b="on">
        <a:fontRef idx="minor">
          <a:srgbClr val="000000"/>
        </a:fontRef>
        <a:schemeClr val="lt1"/>
      </a:tcTxStyle>
      <a:tcStyle>
        <a:tcBdr/>
        <a:fill>
          <a:solidFill>
            <a:schemeClr val="accent1"/>
          </a:solidFill>
        </a:fill>
      </a:tcStyle>
    </a:firstCol>
    <a:lastRow>
      <a:tcTxStyle b="on">
        <a:fontRef idx="minor">
          <a:srgbClr val="000000"/>
        </a:fontRef>
        <a:schemeClr val="lt1"/>
      </a:tcTxStyle>
      <a:tcStyle>
        <a:tcBdr>
          <a:top>
            <a:ln w="38100" cmpd="sng">
              <a:solidFill>
                <a:schemeClr val="lt1"/>
              </a:solidFill>
            </a:ln>
          </a:top>
        </a:tcBdr>
        <a:fill>
          <a:solidFill>
            <a:schemeClr val="accent1"/>
          </a:solidFill>
        </a:fill>
      </a:tcStyle>
    </a:lastRow>
    <a:firstRow>
      <a:tcTxStyle b="on">
        <a:fontRef idx="minor">
          <a:srgbClr val="000000"/>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47" autoAdjust="0"/>
    <p:restoredTop sz="94660"/>
  </p:normalViewPr>
  <p:slideViewPr>
    <p:cSldViewPr snapToGrid="0">
      <p:cViewPr varScale="1">
        <p:scale>
          <a:sx n="63" d="100"/>
          <a:sy n="63" d="100"/>
        </p:scale>
        <p:origin x="624" y="48"/>
      </p:cViewPr>
      <p:guideLst/>
    </p:cSldViewPr>
  </p:slideViewPr>
  <p:notesTextViewPr>
    <p:cViewPr>
      <p:scale>
        <a:sx n="1" d="1"/>
        <a:sy n="1" d="1"/>
      </p:scale>
      <p:origin x="0" y="0"/>
    </p:cViewPr>
  </p:notesTextViewPr>
  <p:sorterViewPr>
    <p:cViewPr>
      <p:scale>
        <a:sx n="100" d="100"/>
        <a:sy n="100" d="100"/>
      </p:scale>
      <p:origin x="0" y="-12006"/>
    </p:cViewPr>
  </p:sorterViewPr>
  <p:notesViewPr>
    <p:cSldViewPr snapToGrid="0">
      <p:cViewPr varScale="1">
        <p:scale>
          <a:sx n="88" d="100"/>
          <a:sy n="88" d="100"/>
        </p:scale>
        <p:origin x="2802"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c:style val="2"/>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uFillTx/>
                <a:latin typeface="+mn-lt"/>
                <a:ea typeface="+mn-ea"/>
                <a:cs typeface="+mn-cs"/>
              </a:defRPr>
            </a:pPr>
            <a:r>
              <a:rPr lang="en-US" altLang="ja-JP" sz="2400" dirty="0">
                <a:uFillTx/>
              </a:rPr>
              <a:t>60</a:t>
            </a:r>
            <a:r>
              <a:rPr lang="ja-JP" altLang="en-US" sz="2400" dirty="0">
                <a:uFillTx/>
              </a:rPr>
              <a:t>歳以上消費総額</a:t>
            </a:r>
            <a:endParaRPr lang="en-US" altLang="ja-JP" sz="2400" dirty="0">
              <a:uFillTx/>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列1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uFillTx/>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Sheet1!$A$2:$A$13</c:f>
              <c:numCache>
                <c:formatCode>General</c:formatCode>
                <c:ptCount val="10"/>
                <c:pt idx="0">
                  <c:v>1990</c:v>
                </c:pt>
                <c:pt idx="4">
                  <c:v>2005</c:v>
                </c:pt>
                <c:pt idx="5">
                  <c:v>2010</c:v>
                </c:pt>
                <c:pt idx="6">
                  <c:v>2015</c:v>
                </c:pt>
                <c:pt idx="7">
                  <c:v>2020</c:v>
                </c:pt>
                <c:pt idx="8">
                  <c:v>2025</c:v>
                </c:pt>
                <c:pt idx="9">
                  <c:v>2030</c:v>
                </c:pt>
              </c:numCache>
            </c:numRef>
          </c:cat>
          <c:val>
            <c:numRef>
              <c:f>Sheet1!$B$2:$B$13</c:f>
              <c:numCache>
                <c:formatCode>General</c:formatCode>
                <c:ptCount val="10"/>
                <c:pt idx="0">
                  <c:v>33</c:v>
                </c:pt>
                <c:pt idx="4">
                  <c:v>58</c:v>
                </c:pt>
                <c:pt idx="5">
                  <c:v>67</c:v>
                </c:pt>
                <c:pt idx="6">
                  <c:v>72</c:v>
                </c:pt>
                <c:pt idx="7">
                  <c:v>74</c:v>
                </c:pt>
                <c:pt idx="8">
                  <c:v>75</c:v>
                </c:pt>
                <c:pt idx="9">
                  <c:v>77</c:v>
                </c:pt>
              </c:numCache>
            </c:numRef>
          </c:val>
        </c:ser>
        <c:dLbls>
          <c:dLblPos val="outEnd"/>
          <c:showLegendKey val="0"/>
          <c:showVal val="1"/>
          <c:showCatName val="0"/>
          <c:showSerName val="0"/>
          <c:showPercent val="0"/>
          <c:showBubbleSize val="0"/>
        </c:dLbls>
        <c:gapWidth val="91"/>
        <c:overlap val="-27"/>
        <c:axId val="114517560"/>
        <c:axId val="204806872"/>
      </c:barChart>
      <c:catAx>
        <c:axId val="114517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uFillTx/>
                <a:latin typeface="+mn-lt"/>
                <a:ea typeface="+mn-ea"/>
                <a:cs typeface="+mn-cs"/>
              </a:defRPr>
            </a:pPr>
            <a:endParaRPr lang="ja-JP"/>
          </a:p>
        </c:txPr>
        <c:crossAx val="204806872"/>
        <c:crosses val="autoZero"/>
        <c:auto val="1"/>
        <c:lblAlgn val="ctr"/>
        <c:lblOffset val="100"/>
        <c:noMultiLvlLbl val="0"/>
      </c:catAx>
      <c:valAx>
        <c:axId val="204806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uFillTx/>
                <a:latin typeface="+mn-lt"/>
                <a:ea typeface="+mn-ea"/>
                <a:cs typeface="+mn-cs"/>
              </a:defRPr>
            </a:pPr>
            <a:endParaRPr lang="ja-JP"/>
          </a:p>
        </c:txPr>
        <c:crossAx val="114517560"/>
        <c:crosses val="autoZero"/>
        <c:crossBetween val="between"/>
      </c:valAx>
      <c:spPr>
        <a:noFill/>
        <a:ln>
          <a:noFill/>
        </a:ln>
        <a:effectLst/>
      </c:spPr>
    </c:plotArea>
    <c:plotVisOnly val="1"/>
    <c:dispBlanksAs val="gap"/>
    <c:showDLblsOverMax val="0"/>
  </c:chart>
  <c:spPr>
    <a:noFill/>
    <a:ln>
      <a:noFill/>
    </a:ln>
    <a:effectLst/>
  </c:spPr>
  <c:txPr>
    <a:bodyPr/>
    <a:lstStyle/>
    <a:p>
      <a:pPr>
        <a:defRPr>
          <a:uFillTx/>
        </a:defRPr>
      </a:pPr>
      <a:endParaRPr lang="ja-JP"/>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c:style val="2"/>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uFillTx/>
                <a:latin typeface="+mn-lt"/>
                <a:ea typeface="+mn-ea"/>
                <a:cs typeface="+mn-cs"/>
              </a:defRPr>
            </a:pPr>
            <a:r>
              <a:rPr lang="ja-JP" dirty="0">
                <a:uFillTx/>
              </a:rPr>
              <a:t>ＣＭ評価</a:t>
            </a:r>
          </a:p>
        </c:rich>
      </c:tx>
      <c:overlay val="0"/>
      <c:spPr>
        <a:noFill/>
        <a:ln>
          <a:noFill/>
        </a:ln>
        <a:effectLst/>
      </c:spPr>
    </c:title>
    <c:autoTitleDeleted val="0"/>
    <c:plotArea>
      <c:layout>
        <c:manualLayout>
          <c:layoutTarget val="inner"/>
          <c:xMode val="edge"/>
          <c:yMode val="edge"/>
          <c:x val="0.33705108991468202"/>
          <c:y val="0.40611742615755803"/>
          <c:w val="0.65666650186168696"/>
          <c:h val="0.59228528100077305"/>
        </c:manualLayout>
      </c:layout>
      <c:barChart>
        <c:barDir val="bar"/>
        <c:grouping val="stacked"/>
        <c:varyColors val="0"/>
        <c:ser>
          <c:idx val="0"/>
          <c:order val="0"/>
          <c:tx>
            <c:strRef>
              <c:f>Sheet1!$B$1</c:f>
              <c:strCache>
                <c:ptCount val="1"/>
                <c:pt idx="0">
                  <c:v>好き</c:v>
                </c:pt>
              </c:strCache>
            </c:strRef>
          </c:tx>
          <c:spPr>
            <a:solidFill>
              <a:srgbClr val="FF0000"/>
            </a:solidFill>
            <a:ln>
              <a:solidFill>
                <a:srgbClr val="000000"/>
              </a:solidFill>
            </a:ln>
            <a:effectLst/>
          </c:spPr>
          <c:invertIfNegative val="0"/>
          <c:dLbls>
            <c:dLbl>
              <c:idx val="0"/>
              <c:tx>
                <c:rich>
                  <a:bodyPr/>
                  <a:lstStyle/>
                  <a:p>
                    <a:r>
                      <a:rPr lang="ja-JP" altLang="en-US" dirty="0">
                        <a:solidFill>
                          <a:schemeClr val="tx1"/>
                        </a:solidFill>
                        <a:uFillTx/>
                      </a:rPr>
                      <a:t>好き</a:t>
                    </a:r>
                  </a:p>
                </c:rich>
              </c:tx>
              <c:dLblPos val="ctr"/>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ja-JP" altLang="en-US" dirty="0">
                        <a:solidFill>
                          <a:schemeClr val="tx1"/>
                        </a:solidFill>
                        <a:uFillTx/>
                      </a:rPr>
                      <a:t>好き</a:t>
                    </a:r>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lt1"/>
                    </a:solidFill>
                    <a:uFillTx/>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Sheet1!$A$4:$A$6</c:f>
              <c:strCache>
                <c:ptCount val="3"/>
                <c:pt idx="0">
                  <c:v>JAバンク</c:v>
                </c:pt>
                <c:pt idx="1">
                  <c:v>COOP</c:v>
                </c:pt>
                <c:pt idx="2">
                  <c:v>らくらくスマートフォンme</c:v>
                </c:pt>
              </c:strCache>
            </c:strRef>
          </c:cat>
          <c:val>
            <c:numRef>
              <c:f>Sheet1!$B$4:$B$6</c:f>
              <c:numCache>
                <c:formatCode>General</c:formatCode>
                <c:ptCount val="3"/>
                <c:pt idx="0">
                  <c:v>2</c:v>
                </c:pt>
                <c:pt idx="2">
                  <c:v>2</c:v>
                </c:pt>
              </c:numCache>
            </c:numRef>
          </c:val>
        </c:ser>
        <c:ser>
          <c:idx val="1"/>
          <c:order val="1"/>
          <c:tx>
            <c:strRef>
              <c:f>Sheet1!$C$1</c:f>
              <c:strCache>
                <c:ptCount val="1"/>
                <c:pt idx="0">
                  <c:v>どちらかというと好き</c:v>
                </c:pt>
              </c:strCache>
            </c:strRef>
          </c:tx>
          <c:spPr>
            <a:solidFill>
              <a:srgbClr val="FF6699"/>
            </a:solidFill>
            <a:ln>
              <a:solidFill>
                <a:srgbClr val="000000"/>
              </a:solidFill>
            </a:ln>
            <a:effectLst/>
          </c:spPr>
          <c:invertIfNegative val="0"/>
          <c:dLbls>
            <c:dLbl>
              <c:idx val="0"/>
              <c:tx>
                <c:rich>
                  <a:bodyPr/>
                  <a:lstStyle/>
                  <a:p>
                    <a:r>
                      <a:rPr lang="ja-JP" altLang="en-US" sz="1100" b="1" dirty="0">
                        <a:solidFill>
                          <a:schemeClr val="tx1"/>
                        </a:solidFill>
                        <a:uFillTx/>
                      </a:rPr>
                      <a:t>どちらか</a:t>
                    </a:r>
                  </a:p>
                  <a:p>
                    <a:r>
                      <a:rPr lang="ja-JP" altLang="en-US" sz="1100" b="1" dirty="0">
                        <a:solidFill>
                          <a:schemeClr val="tx1"/>
                        </a:solidFill>
                        <a:uFillTx/>
                      </a:rPr>
                      <a:t>というと好き</a:t>
                    </a:r>
                  </a:p>
                </c:rich>
              </c:tx>
              <c:dLblPos val="ctr"/>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ja-JP" altLang="en-US" sz="1200" b="1" dirty="0">
                        <a:solidFill>
                          <a:schemeClr val="tx1"/>
                        </a:solidFill>
                        <a:uFillTx/>
                      </a:rPr>
                      <a:t>どちらかというと好き</a:t>
                    </a:r>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lt1"/>
                    </a:solidFill>
                    <a:uFillTx/>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Sheet1!$A$4:$A$6</c:f>
              <c:strCache>
                <c:ptCount val="3"/>
                <c:pt idx="0">
                  <c:v>JAバンク</c:v>
                </c:pt>
                <c:pt idx="1">
                  <c:v>COOP</c:v>
                </c:pt>
                <c:pt idx="2">
                  <c:v>らくらくスマートフォンme</c:v>
                </c:pt>
              </c:strCache>
            </c:strRef>
          </c:cat>
          <c:val>
            <c:numRef>
              <c:f>Sheet1!$C$4:$C$6</c:f>
              <c:numCache>
                <c:formatCode>General</c:formatCode>
                <c:ptCount val="3"/>
                <c:pt idx="0">
                  <c:v>2</c:v>
                </c:pt>
                <c:pt idx="2">
                  <c:v>4</c:v>
                </c:pt>
              </c:numCache>
            </c:numRef>
          </c:val>
        </c:ser>
        <c:ser>
          <c:idx val="2"/>
          <c:order val="2"/>
          <c:tx>
            <c:strRef>
              <c:f>Sheet1!$D$1</c:f>
              <c:strCache>
                <c:ptCount val="1"/>
                <c:pt idx="0">
                  <c:v>どちらでもない</c:v>
                </c:pt>
              </c:strCache>
            </c:strRef>
          </c:tx>
          <c:spPr>
            <a:solidFill>
              <a:srgbClr val="FF9201"/>
            </a:solidFill>
            <a:ln>
              <a:solidFill>
                <a:srgbClr val="000000"/>
              </a:solidFill>
            </a:ln>
            <a:effectLst/>
          </c:spPr>
          <c:invertIfNegative val="0"/>
          <c:dLbls>
            <c:dLbl>
              <c:idx val="1"/>
              <c:tx>
                <c:rich>
                  <a:bodyPr/>
                  <a:lstStyle/>
                  <a:p>
                    <a:r>
                      <a:rPr lang="ja-JP" altLang="en-US" sz="1600" b="1" dirty="0">
                        <a:solidFill>
                          <a:schemeClr val="tx1"/>
                        </a:solidFill>
                        <a:uFillTx/>
                      </a:rPr>
                      <a:t>どちらでもない</a:t>
                    </a:r>
                  </a:p>
                </c:rich>
              </c:tx>
              <c:dLblPos val="ctr"/>
              <c:showLegendKey val="0"/>
              <c:showVal val="1"/>
              <c:showCatName val="0"/>
              <c:showSerName val="0"/>
              <c:showPercent val="0"/>
              <c:showBubbleSize val="0"/>
              <c:extLst>
                <c:ext xmlns:c15="http://schemas.microsoft.com/office/drawing/2012/chart" uri="{CE6537A1-D6FC-4f65-9D91-7224C49458BB}"/>
              </c:extLst>
            </c:dLbl>
            <c:dLbl>
              <c:idx val="2"/>
              <c:tx>
                <c:rich>
                  <a:bodyPr/>
                  <a:lstStyle/>
                  <a:p>
                    <a:r>
                      <a:rPr lang="ja-JP" altLang="en-US" sz="1200" b="1" dirty="0">
                        <a:solidFill>
                          <a:schemeClr val="tx1"/>
                        </a:solidFill>
                        <a:uFillTx/>
                      </a:rPr>
                      <a:t>どちらでもない</a:t>
                    </a:r>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lt1"/>
                    </a:solidFill>
                    <a:uFillTx/>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Sheet1!$A$4:$A$6</c:f>
              <c:strCache>
                <c:ptCount val="3"/>
                <c:pt idx="0">
                  <c:v>JAバンク</c:v>
                </c:pt>
                <c:pt idx="1">
                  <c:v>COOP</c:v>
                </c:pt>
                <c:pt idx="2">
                  <c:v>らくらくスマートフォンme</c:v>
                </c:pt>
              </c:strCache>
            </c:strRef>
          </c:cat>
          <c:val>
            <c:numRef>
              <c:f>Sheet1!$D$4:$D$6</c:f>
              <c:numCache>
                <c:formatCode>General</c:formatCode>
                <c:ptCount val="3"/>
                <c:pt idx="1">
                  <c:v>4</c:v>
                </c:pt>
                <c:pt idx="2">
                  <c:v>3</c:v>
                </c:pt>
              </c:numCache>
            </c:numRef>
          </c:val>
        </c:ser>
        <c:ser>
          <c:idx val="3"/>
          <c:order val="3"/>
          <c:tx>
            <c:strRef>
              <c:f>Sheet1!$E$1</c:f>
              <c:strCache>
                <c:ptCount val="1"/>
                <c:pt idx="0">
                  <c:v>どちらかというと嫌い</c:v>
                </c:pt>
              </c:strCache>
            </c:strRef>
          </c:tx>
          <c:spPr>
            <a:solidFill>
              <a:schemeClr val="accent6">
                <a:lumMod val="40000"/>
                <a:lumOff val="60000"/>
              </a:schemeClr>
            </a:solidFill>
            <a:ln>
              <a:solidFill>
                <a:srgbClr val="000000"/>
              </a:solidFill>
            </a:ln>
            <a:effectLst/>
          </c:spPr>
          <c:invertIfNegative val="0"/>
          <c:dLbls>
            <c:dLbl>
              <c:idx val="0"/>
              <c:tx>
                <c:rich>
                  <a:bodyPr/>
                  <a:lstStyle/>
                  <a:p>
                    <a:r>
                      <a:rPr lang="ja-JP" altLang="en-US" sz="1200" b="1" dirty="0">
                        <a:solidFill>
                          <a:schemeClr val="tx1"/>
                        </a:solidFill>
                        <a:uFillTx/>
                      </a:rPr>
                      <a:t>どちらか</a:t>
                    </a:r>
                  </a:p>
                  <a:p>
                    <a:r>
                      <a:rPr lang="ja-JP" altLang="en-US" sz="1200" b="1" dirty="0">
                        <a:solidFill>
                          <a:schemeClr val="tx1"/>
                        </a:solidFill>
                        <a:uFillTx/>
                      </a:rPr>
                      <a:t>というと嫌い</a:t>
                    </a:r>
                  </a:p>
                </c:rich>
              </c:tx>
              <c:dLblPos val="ctr"/>
              <c:showLegendKey val="0"/>
              <c:showVal val="1"/>
              <c:showCatName val="0"/>
              <c:showSerName val="0"/>
              <c:showPercent val="0"/>
              <c:showBubbleSize val="0"/>
              <c:extLst>
                <c:ext xmlns:c15="http://schemas.microsoft.com/office/drawing/2012/chart" uri="{CE6537A1-D6FC-4f65-9D91-7224C49458BB}"/>
              </c:extLst>
            </c:dLbl>
            <c:dLbl>
              <c:idx val="1"/>
              <c:tx>
                <c:rich>
                  <a:bodyPr/>
                  <a:lstStyle/>
                  <a:p>
                    <a:r>
                      <a:rPr lang="ja-JP" altLang="en-US" sz="1400" b="1" dirty="0">
                        <a:solidFill>
                          <a:schemeClr val="tx1"/>
                        </a:solidFill>
                        <a:uFillTx/>
                      </a:rPr>
                      <a:t>どちらかというと嫌い</a:t>
                    </a:r>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lt1"/>
                    </a:solidFill>
                    <a:uFillTx/>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Sheet1!$A$4:$A$6</c:f>
              <c:strCache>
                <c:ptCount val="3"/>
                <c:pt idx="0">
                  <c:v>JAバンク</c:v>
                </c:pt>
                <c:pt idx="1">
                  <c:v>COOP</c:v>
                </c:pt>
                <c:pt idx="2">
                  <c:v>らくらくスマートフォンme</c:v>
                </c:pt>
              </c:strCache>
            </c:strRef>
          </c:cat>
          <c:val>
            <c:numRef>
              <c:f>Sheet1!$E$4:$E$6</c:f>
              <c:numCache>
                <c:formatCode>General</c:formatCode>
                <c:ptCount val="2"/>
                <c:pt idx="0">
                  <c:v>3</c:v>
                </c:pt>
                <c:pt idx="1">
                  <c:v>5</c:v>
                </c:pt>
              </c:numCache>
            </c:numRef>
          </c:val>
        </c:ser>
        <c:ser>
          <c:idx val="4"/>
          <c:order val="4"/>
          <c:tx>
            <c:strRef>
              <c:f>Sheet1!$F$1</c:f>
              <c:strCache>
                <c:ptCount val="1"/>
                <c:pt idx="0">
                  <c:v>嫌い</c:v>
                </c:pt>
              </c:strCache>
            </c:strRef>
          </c:tx>
          <c:spPr>
            <a:solidFill>
              <a:schemeClr val="accent2"/>
            </a:solidFill>
            <a:ln>
              <a:solidFill>
                <a:srgbClr val="000000"/>
              </a:solidFill>
            </a:ln>
            <a:effectLst/>
          </c:spPr>
          <c:invertIfNegative val="0"/>
          <c:dLbls>
            <c:dLbl>
              <c:idx val="0"/>
              <c:tx>
                <c:rich>
                  <a:bodyPr/>
                  <a:lstStyle/>
                  <a:p>
                    <a:r>
                      <a:rPr lang="ja-JP" altLang="en-US" dirty="0">
                        <a:solidFill>
                          <a:schemeClr val="tx1"/>
                        </a:solidFill>
                        <a:uFillTx/>
                      </a:rPr>
                      <a:t>嫌い</a:t>
                    </a:r>
                  </a:p>
                </c:rich>
              </c:tx>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lt1"/>
                    </a:solidFill>
                    <a:uFillTx/>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Sheet1!$A$4:$A$6</c:f>
              <c:strCache>
                <c:ptCount val="3"/>
                <c:pt idx="0">
                  <c:v>JAバンク</c:v>
                </c:pt>
                <c:pt idx="1">
                  <c:v>COOP</c:v>
                </c:pt>
                <c:pt idx="2">
                  <c:v>らくらくスマートフォンme</c:v>
                </c:pt>
              </c:strCache>
            </c:strRef>
          </c:cat>
          <c:val>
            <c:numRef>
              <c:f>Sheet1!$F$4:$F$6</c:f>
              <c:numCache>
                <c:formatCode>General</c:formatCode>
                <c:ptCount val="1"/>
                <c:pt idx="0">
                  <c:v>2</c:v>
                </c:pt>
              </c:numCache>
            </c:numRef>
          </c:val>
        </c:ser>
        <c:dLbls>
          <c:dLblPos val="ctr"/>
          <c:showLegendKey val="0"/>
          <c:showVal val="1"/>
          <c:showCatName val="0"/>
          <c:showSerName val="0"/>
          <c:showPercent val="0"/>
          <c:showBubbleSize val="0"/>
        </c:dLbls>
        <c:gapWidth val="79"/>
        <c:overlap val="100"/>
        <c:axId val="204494512"/>
        <c:axId val="204494904"/>
      </c:barChart>
      <c:catAx>
        <c:axId val="2044945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uFillTx/>
                <a:latin typeface="+mn-lt"/>
                <a:ea typeface="+mn-ea"/>
                <a:cs typeface="+mn-cs"/>
              </a:defRPr>
            </a:pPr>
            <a:endParaRPr lang="ja-JP"/>
          </a:p>
        </c:txPr>
        <c:crossAx val="204494904"/>
        <c:crosses val="autoZero"/>
        <c:auto val="1"/>
        <c:lblAlgn val="ctr"/>
        <c:lblOffset val="100"/>
        <c:noMultiLvlLbl val="0"/>
      </c:catAx>
      <c:valAx>
        <c:axId val="204494904"/>
        <c:scaling>
          <c:orientation val="minMax"/>
        </c:scaling>
        <c:delete val="1"/>
        <c:axPos val="b"/>
        <c:numFmt formatCode="General" sourceLinked="1"/>
        <c:majorTickMark val="none"/>
        <c:minorTickMark val="none"/>
        <c:tickLblPos val="nextTo"/>
        <c:crossAx val="204494512"/>
        <c:crosses val="autoZero"/>
        <c:crossBetween val="between"/>
      </c:valAx>
      <c:spPr>
        <a:noFill/>
        <a:ln>
          <a:noFill/>
        </a:ln>
        <a:effectLst/>
      </c:spPr>
    </c:plotArea>
    <c:legend>
      <c:legendPos val="t"/>
      <c:layout>
        <c:manualLayout>
          <c:xMode val="edge"/>
          <c:yMode val="edge"/>
          <c:x val="0"/>
          <c:y val="0.12719736867739001"/>
          <c:w val="1"/>
          <c:h val="0.2575950387922050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uFillTx/>
              <a:latin typeface="+mn-lt"/>
              <a:ea typeface="+mn-ea"/>
              <a:cs typeface="+mn-cs"/>
            </a:defRPr>
          </a:pPr>
          <a:endParaRPr lang="ja-JP"/>
        </a:p>
      </c:txPr>
    </c:legend>
    <c:plotVisOnly val="1"/>
    <c:dispBlanksAs val="gap"/>
    <c:showDLblsOverMax val="0"/>
  </c:chart>
  <c:spPr>
    <a:noFill/>
    <a:ln>
      <a:noFill/>
    </a:ln>
    <a:effectLst/>
  </c:spPr>
  <c:txPr>
    <a:bodyPr/>
    <a:lstStyle/>
    <a:p>
      <a:pPr>
        <a:defRPr>
          <a:uFillTx/>
        </a:defRPr>
      </a:pPr>
      <a:endParaRPr lang="ja-JP"/>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8-12-11T16:08:44.345" idx="1">
    <p:pos x="10" y="10"/>
    <p:text>1-aのほうの順番がただしい(あとから導出の順番に)統一したい</p:text>
    <p:extLst>
      <p:ext uri="{C676402C-5697-4E1C-873F-D02D1690AC5C}">
        <p15:threadingInfo xmlns:p15="http://schemas.microsoft.com/office/powerpoint/2012/main" timeZoneBias="-5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12-12T20:43:40.681" idx="1">
    <p:pos x="10" y="10"/>
    <p:text>両方を評価するのマーク</p:text>
    <p:extLst>
      <p:ext uri="{C676402C-5697-4E1C-873F-D02D1690AC5C}">
        <p15:threadingInfo xmlns:p15="http://schemas.microsoft.com/office/powerpoint/2012/main" timeZoneBias="-540"/>
      </p:ext>
    </p:extLst>
  </p:cm>
</p:cmLst>
</file>

<file path=ppt/drawings/drawing1.xml><?xml version="1.0" encoding="utf-8"?>
<c:userShapes xmlns:c="http://schemas.openxmlformats.org/drawingml/2006/chart">
  <cdr:relSizeAnchor xmlns:cdr="http://schemas.openxmlformats.org/drawingml/2006/chartDrawing">
    <cdr:from>
      <cdr:x>0.40966</cdr:x>
      <cdr:y>0.46196</cdr:y>
    </cdr:from>
    <cdr:to>
      <cdr:x>0.82434</cdr:x>
      <cdr:y>0.52443</cdr:y>
    </cdr:to>
    <cdr:sp macro="" textlink="">
      <cdr:nvSpPr>
        <cdr:cNvPr id="2" name="右矢印 1"/>
        <cdr:cNvSpPr/>
      </cdr:nvSpPr>
      <cdr:spPr>
        <a:xfrm xmlns:a="http://schemas.openxmlformats.org/drawingml/2006/main" rot="20302686">
          <a:off x="2246434" y="1679750"/>
          <a:ext cx="2273929" cy="227137"/>
        </a:xfrm>
        <a:prstGeom xmlns:a="http://schemas.openxmlformats.org/drawingml/2006/main" prst="rightArrow">
          <a:avLst/>
        </a:prstGeom>
        <a:solidFill xmlns:a="http://schemas.openxmlformats.org/drawingml/2006/main">
          <a:schemeClr val="accent2">
            <a:lumMod val="50000"/>
          </a:schemeClr>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uFillTx/>
              </a:defRPr>
            </a:lvl1pPr>
          </a:lstStyle>
          <a:p>
            <a:endParaRPr kumimoji="1" lang="ja-JP" altLang="en-US">
              <a:uFillTx/>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uFillTx/>
              </a:defRPr>
            </a:lvl1pPr>
          </a:lstStyle>
          <a:p>
            <a:fld id="{AF675E8B-27F7-407D-80AE-CF448DA484D3}" type="datetimeFigureOut">
              <a:rPr kumimoji="1" lang="ja-JP" altLang="en-US" smtClean="0">
                <a:uFillTx/>
              </a:rPr>
              <a:t>2018/12/12</a:t>
            </a:fld>
            <a:endParaRPr kumimoji="1" lang="ja-JP" altLang="en-US">
              <a:uFillTx/>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uFillTx/>
              </a:defRPr>
            </a:lvl1pPr>
          </a:lstStyle>
          <a:p>
            <a:endParaRPr kumimoji="1" lang="ja-JP" altLang="en-US">
              <a:uFillTx/>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uFillTx/>
              </a:defRPr>
            </a:lvl1pPr>
          </a:lstStyle>
          <a:p>
            <a:fld id="{D18A39B3-73BD-4158-B171-A36E83CBA80F}" type="slidenum">
              <a:rPr kumimoji="1" lang="ja-JP" altLang="en-US" smtClean="0">
                <a:uFillTx/>
              </a:rPr>
              <a:t>‹#›</a:t>
            </a:fld>
            <a:endParaRPr kumimoji="1" lang="ja-JP" altLang="en-US">
              <a:uFillTx/>
            </a:endParaRPr>
          </a:p>
        </p:txBody>
      </p:sp>
    </p:spTree>
    <p:extLst>
      <p:ext uri="{BB962C8B-B14F-4D97-AF65-F5344CB8AC3E}">
        <p14:creationId xmlns:p14="http://schemas.microsoft.com/office/powerpoint/2010/main" val="3170154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uFillTx/>
              </a:defRPr>
            </a:lvl1pPr>
          </a:lstStyle>
          <a:p>
            <a:endParaRPr kumimoji="1" lang="ja-JP" altLang="en-US">
              <a:uFillTx/>
            </a:endParaRPr>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uFillTx/>
              </a:defRPr>
            </a:lvl1pPr>
          </a:lstStyle>
          <a:p>
            <a:fld id="{7FFE02C0-80F1-493F-9405-5619B6A2CBC4}" type="datetimeFigureOut">
              <a:rPr kumimoji="1" lang="ja-JP" altLang="en-US" smtClean="0">
                <a:uFillTx/>
              </a:rPr>
              <a:t>2018/12/12</a:t>
            </a:fld>
            <a:endParaRPr kumimoji="1" lang="ja-JP" altLang="en-US">
              <a:uFillTx/>
            </a:endParaRPr>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srgbClr val="000000"/>
            </a:solidFill>
          </a:ln>
        </p:spPr>
        <p:txBody>
          <a:bodyPr vert="horz" lIns="91440" tIns="45720" rIns="91440" bIns="45720" rtlCol="0" anchor="ctr"/>
          <a:lstStyle/>
          <a:p>
            <a:endParaRPr lang="ja-JP" altLang="en-US">
              <a:uFillTx/>
            </a:endParaRPr>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uFillTx/>
              </a:rPr>
              <a:t>マスター テキストの書式設定</a:t>
            </a:r>
          </a:p>
          <a:p>
            <a:pPr lvl="1"/>
            <a:r>
              <a:rPr kumimoji="1" lang="ja-JP" altLang="en-US">
                <a:uFillTx/>
              </a:rPr>
              <a:t>第 </a:t>
            </a:r>
            <a:r>
              <a:rPr kumimoji="1" lang="en-US" altLang="ja-JP">
                <a:uFillTx/>
              </a:rPr>
              <a:t>2 </a:t>
            </a:r>
            <a:r>
              <a:rPr kumimoji="1" lang="ja-JP" altLang="en-US">
                <a:uFillTx/>
              </a:rPr>
              <a:t>レベル</a:t>
            </a:r>
          </a:p>
          <a:p>
            <a:pPr lvl="2"/>
            <a:r>
              <a:rPr kumimoji="1" lang="ja-JP" altLang="en-US">
                <a:uFillTx/>
              </a:rPr>
              <a:t>第 </a:t>
            </a:r>
            <a:r>
              <a:rPr kumimoji="1" lang="en-US" altLang="ja-JP">
                <a:uFillTx/>
              </a:rPr>
              <a:t>3 </a:t>
            </a:r>
            <a:r>
              <a:rPr kumimoji="1" lang="ja-JP" altLang="en-US">
                <a:uFillTx/>
              </a:rPr>
              <a:t>レベル</a:t>
            </a:r>
          </a:p>
          <a:p>
            <a:pPr lvl="3"/>
            <a:r>
              <a:rPr kumimoji="1" lang="ja-JP" altLang="en-US">
                <a:uFillTx/>
              </a:rPr>
              <a:t>第 </a:t>
            </a:r>
            <a:r>
              <a:rPr kumimoji="1" lang="en-US" altLang="ja-JP">
                <a:uFillTx/>
              </a:rPr>
              <a:t>4 </a:t>
            </a:r>
            <a:r>
              <a:rPr kumimoji="1" lang="ja-JP" altLang="en-US">
                <a:uFillTx/>
              </a:rPr>
              <a:t>レベル</a:t>
            </a:r>
          </a:p>
          <a:p>
            <a:pPr lvl="4"/>
            <a:r>
              <a:rPr kumimoji="1" lang="ja-JP" altLang="en-US">
                <a:uFillTx/>
              </a:rPr>
              <a:t>第 </a:t>
            </a:r>
            <a:r>
              <a:rPr kumimoji="1" lang="en-US" altLang="ja-JP">
                <a:uFillTx/>
              </a:rPr>
              <a:t>5 </a:t>
            </a:r>
            <a:r>
              <a:rPr kumimoji="1" lang="ja-JP" altLang="en-US">
                <a:uFillTx/>
              </a:rPr>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uFillTx/>
              </a:defRPr>
            </a:lvl1pPr>
          </a:lstStyle>
          <a:p>
            <a:endParaRPr kumimoji="1" lang="ja-JP" altLang="en-US">
              <a:uFillTx/>
            </a:endParaRPr>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uFillTx/>
              </a:defRPr>
            </a:lvl1pPr>
          </a:lstStyle>
          <a:p>
            <a:fld id="{A4114D32-7CD3-4175-A6F4-2BD2B0508099}" type="slidenum">
              <a:rPr kumimoji="1" lang="ja-JP" altLang="en-US" smtClean="0">
                <a:uFillTx/>
              </a:rPr>
              <a:t>‹#›</a:t>
            </a:fld>
            <a:endParaRPr kumimoji="1" lang="ja-JP" altLang="en-US">
              <a:uFillTx/>
            </a:endParaRPr>
          </a:p>
        </p:txBody>
      </p:sp>
    </p:spTree>
    <p:extLst>
      <p:ext uri="{BB962C8B-B14F-4D97-AF65-F5344CB8AC3E}">
        <p14:creationId xmlns:p14="http://schemas.microsoft.com/office/powerpoint/2010/main" val="41242227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uFillTx/>
        <a:latin typeface="+mn-lt"/>
        <a:ea typeface="+mn-ea"/>
        <a:cs typeface="+mn-cs"/>
      </a:defRPr>
    </a:lvl1pPr>
    <a:lvl2pPr marL="457200" algn="l" defTabSz="914400" rtl="0" eaLnBrk="1" latinLnBrk="0" hangingPunct="1">
      <a:defRPr kumimoji="1" sz="1200" kern="1200">
        <a:solidFill>
          <a:schemeClr val="tx1"/>
        </a:solidFill>
        <a:uFillTx/>
        <a:latin typeface="+mn-lt"/>
        <a:ea typeface="+mn-ea"/>
        <a:cs typeface="+mn-cs"/>
      </a:defRPr>
    </a:lvl2pPr>
    <a:lvl3pPr marL="914400" algn="l" defTabSz="914400" rtl="0" eaLnBrk="1" latinLnBrk="0" hangingPunct="1">
      <a:defRPr kumimoji="1" sz="1200" kern="1200">
        <a:solidFill>
          <a:schemeClr val="tx1"/>
        </a:solidFill>
        <a:uFillTx/>
        <a:latin typeface="+mn-lt"/>
        <a:ea typeface="+mn-ea"/>
        <a:cs typeface="+mn-cs"/>
      </a:defRPr>
    </a:lvl3pPr>
    <a:lvl4pPr marL="1371600" algn="l" defTabSz="914400" rtl="0" eaLnBrk="1" latinLnBrk="0" hangingPunct="1">
      <a:defRPr kumimoji="1" sz="1200" kern="1200">
        <a:solidFill>
          <a:schemeClr val="tx1"/>
        </a:solidFill>
        <a:uFillTx/>
        <a:latin typeface="+mn-lt"/>
        <a:ea typeface="+mn-ea"/>
        <a:cs typeface="+mn-cs"/>
      </a:defRPr>
    </a:lvl4pPr>
    <a:lvl5pPr marL="1828800" algn="l" defTabSz="914400" rtl="0" eaLnBrk="1" latinLnBrk="0" hangingPunct="1">
      <a:defRPr kumimoji="1" sz="1200" kern="1200">
        <a:solidFill>
          <a:schemeClr val="tx1"/>
        </a:solidFill>
        <a:uFillTx/>
        <a:latin typeface="+mn-lt"/>
        <a:ea typeface="+mn-ea"/>
        <a:cs typeface="+mn-cs"/>
      </a:defRPr>
    </a:lvl5pPr>
    <a:lvl6pPr marL="2286000" algn="l" defTabSz="914400" rtl="0" eaLnBrk="1" latinLnBrk="0" hangingPunct="1">
      <a:defRPr kumimoji="1" sz="1200" kern="1200">
        <a:solidFill>
          <a:schemeClr val="tx1"/>
        </a:solidFill>
        <a:uFillTx/>
        <a:latin typeface="+mn-lt"/>
        <a:ea typeface="+mn-ea"/>
        <a:cs typeface="+mn-cs"/>
      </a:defRPr>
    </a:lvl6pPr>
    <a:lvl7pPr marL="2743200" algn="l" defTabSz="914400" rtl="0" eaLnBrk="1" latinLnBrk="0" hangingPunct="1">
      <a:defRPr kumimoji="1" sz="1200" kern="1200">
        <a:solidFill>
          <a:schemeClr val="tx1"/>
        </a:solidFill>
        <a:uFillTx/>
        <a:latin typeface="+mn-lt"/>
        <a:ea typeface="+mn-ea"/>
        <a:cs typeface="+mn-cs"/>
      </a:defRPr>
    </a:lvl7pPr>
    <a:lvl8pPr marL="3200400" algn="l" defTabSz="914400" rtl="0" eaLnBrk="1" latinLnBrk="0" hangingPunct="1">
      <a:defRPr kumimoji="1" sz="1200" kern="1200">
        <a:solidFill>
          <a:schemeClr val="tx1"/>
        </a:solidFill>
        <a:uFillTx/>
        <a:latin typeface="+mn-lt"/>
        <a:ea typeface="+mn-ea"/>
        <a:cs typeface="+mn-cs"/>
      </a:defRPr>
    </a:lvl8pPr>
    <a:lvl9pPr marL="3657600" algn="l" defTabSz="914400" rtl="0" eaLnBrk="1" latinLnBrk="0" hangingPunct="1">
      <a:defRPr kumimoji="1" sz="1200" kern="1200">
        <a:solidFill>
          <a:schemeClr val="tx1"/>
        </a:solidFill>
        <a:uFillTx/>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a:t>
            </a:fld>
            <a:endParaRPr kumimoji="1" lang="ja-JP" altLang="en-US">
              <a:uFillTx/>
            </a:endParaRPr>
          </a:p>
        </p:txBody>
      </p:sp>
    </p:spTree>
    <p:extLst>
      <p:ext uri="{BB962C8B-B14F-4D97-AF65-F5344CB8AC3E}">
        <p14:creationId xmlns:p14="http://schemas.microsoft.com/office/powerpoint/2010/main" val="181868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細分化してる他の論文の著者名足す</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91AA1F98-7803-4333-8C99-F81597C3FD92}" type="slidenum">
              <a:rPr kumimoji="1" lang="ja-JP" altLang="en-US" smtClean="0">
                <a:uFillTx/>
              </a:rPr>
              <a:t>11</a:t>
            </a:fld>
            <a:endParaRPr kumimoji="1" lang="ja-JP" altLang="en-US">
              <a:uFillTx/>
            </a:endParaRPr>
          </a:p>
        </p:txBody>
      </p:sp>
    </p:spTree>
    <p:extLst>
      <p:ext uri="{BB962C8B-B14F-4D97-AF65-F5344CB8AC3E}">
        <p14:creationId xmlns:p14="http://schemas.microsoft.com/office/powerpoint/2010/main" val="1196347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出家</a:t>
            </a:r>
            <a:r>
              <a:rPr kumimoji="1" lang="ja-JP" altLang="en-US" dirty="0">
                <a:uFillTx/>
              </a:rPr>
              <a:t>の</a:t>
            </a:r>
            <a:r>
              <a:rPr kumimoji="1" lang="ja-JP" altLang="en-US" dirty="0" smtClean="0">
                <a:uFillTx/>
              </a:rPr>
              <a:t>部分　引用じゃない</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12</a:t>
            </a:fld>
            <a:endParaRPr kumimoji="1" lang="ja-JP" altLang="en-US">
              <a:uFillTx/>
            </a:endParaRPr>
          </a:p>
        </p:txBody>
      </p:sp>
    </p:spTree>
    <p:extLst>
      <p:ext uri="{BB962C8B-B14F-4D97-AF65-F5344CB8AC3E}">
        <p14:creationId xmlns:p14="http://schemas.microsoft.com/office/powerpoint/2010/main" val="33238337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２つきりとり　みぎに　～と～がかさなっている！　おなじ！みたいなこと　補足資料の</a:t>
            </a:r>
            <a:r>
              <a:rPr kumimoji="1" lang="ja-JP" altLang="en-US" dirty="0" err="1" smtClean="0"/>
              <a:t>ぺ</a:t>
            </a:r>
            <a:r>
              <a:rPr kumimoji="1" lang="ja-JP" altLang="en-US" dirty="0" smtClean="0"/>
              <a:t>ー</a:t>
            </a:r>
            <a:r>
              <a:rPr kumimoji="1" lang="ja-JP" altLang="en-US" dirty="0" err="1" smtClean="0"/>
              <a:t>じ</a:t>
            </a:r>
            <a:r>
              <a:rPr kumimoji="1" lang="ja-JP" altLang="en-US" dirty="0" smtClean="0"/>
              <a:t>すう</a:t>
            </a:r>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15</a:t>
            </a:fld>
            <a:endParaRPr kumimoji="1" lang="ja-JP" altLang="en-US">
              <a:uFillTx/>
            </a:endParaRPr>
          </a:p>
        </p:txBody>
      </p:sp>
    </p:spTree>
    <p:extLst>
      <p:ext uri="{BB962C8B-B14F-4D97-AF65-F5344CB8AC3E}">
        <p14:creationId xmlns:p14="http://schemas.microsoft.com/office/powerpoint/2010/main" val="1157112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補足資料もこの青地の順番　にしたい</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17</a:t>
            </a:fld>
            <a:endParaRPr kumimoji="1" lang="ja-JP" altLang="en-US">
              <a:uFillTx/>
            </a:endParaRPr>
          </a:p>
        </p:txBody>
      </p:sp>
    </p:spTree>
    <p:extLst>
      <p:ext uri="{BB962C8B-B14F-4D97-AF65-F5344CB8AC3E}">
        <p14:creationId xmlns:p14="http://schemas.microsoft.com/office/powerpoint/2010/main" val="2704050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あとでも</a:t>
            </a:r>
            <a:r>
              <a:rPr kumimoji="1" lang="ja-JP" altLang="en-US" dirty="0" err="1" smtClean="0"/>
              <a:t>でるを</a:t>
            </a:r>
            <a:r>
              <a:rPr kumimoji="1" lang="ja-JP" altLang="en-US" dirty="0" smtClean="0"/>
              <a:t>つくる　４つにうんるいｋせい</a:t>
            </a:r>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18</a:t>
            </a:fld>
            <a:endParaRPr kumimoji="1" lang="ja-JP" altLang="en-US">
              <a:uFillTx/>
            </a:endParaRPr>
          </a:p>
        </p:txBody>
      </p:sp>
    </p:spTree>
    <p:extLst>
      <p:ext uri="{BB962C8B-B14F-4D97-AF65-F5344CB8AC3E}">
        <p14:creationId xmlns:p14="http://schemas.microsoft.com/office/powerpoint/2010/main" val="684541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uFillTx/>
            </a:endParaRPr>
          </a:p>
        </p:txBody>
      </p:sp>
      <p:sp>
        <p:nvSpPr>
          <p:cNvPr id="4" name="スライド番号プレースホルダー 3"/>
          <p:cNvSpPr>
            <a:spLocks noGrp="1"/>
          </p:cNvSpPr>
          <p:nvPr>
            <p:ph type="sldNum" sz="quarter" idx="5"/>
          </p:nvPr>
        </p:nvSpPr>
        <p:spPr/>
        <p:txBody>
          <a:bodyPr/>
          <a:lstStyle/>
          <a:p>
            <a:fld id="{C511B3E3-4E51-4920-8D07-71E29415B1CA}" type="slidenum">
              <a:rPr kumimoji="1" lang="ja-JP" altLang="en-US" smtClean="0">
                <a:uFillTx/>
              </a:rPr>
              <a:t>20</a:t>
            </a:fld>
            <a:endParaRPr kumimoji="1" lang="ja-JP" altLang="en-US">
              <a:uFillTx/>
            </a:endParaRPr>
          </a:p>
        </p:txBody>
      </p:sp>
    </p:spTree>
    <p:extLst>
      <p:ext uri="{BB962C8B-B14F-4D97-AF65-F5344CB8AC3E}">
        <p14:creationId xmlns:p14="http://schemas.microsoft.com/office/powerpoint/2010/main" val="973570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スライド番号入れる</a:t>
            </a:r>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23</a:t>
            </a:fld>
            <a:endParaRPr kumimoji="1" lang="ja-JP" altLang="en-US">
              <a:uFillTx/>
            </a:endParaRPr>
          </a:p>
        </p:txBody>
      </p:sp>
    </p:spTree>
    <p:extLst>
      <p:ext uri="{BB962C8B-B14F-4D97-AF65-F5344CB8AC3E}">
        <p14:creationId xmlns:p14="http://schemas.microsoft.com/office/powerpoint/2010/main" val="641518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要検討のスライド</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24</a:t>
            </a:fld>
            <a:endParaRPr kumimoji="1" lang="ja-JP" altLang="en-US">
              <a:uFillTx/>
            </a:endParaRPr>
          </a:p>
        </p:txBody>
      </p:sp>
    </p:spTree>
    <p:extLst>
      <p:ext uri="{BB962C8B-B14F-4D97-AF65-F5344CB8AC3E}">
        <p14:creationId xmlns:p14="http://schemas.microsoft.com/office/powerpoint/2010/main" val="977308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あぇくさんだ＾みる</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28</a:t>
            </a:fld>
            <a:endParaRPr kumimoji="1" lang="ja-JP" altLang="en-US">
              <a:uFillTx/>
            </a:endParaRPr>
          </a:p>
        </p:txBody>
      </p:sp>
    </p:spTree>
    <p:extLst>
      <p:ext uri="{BB962C8B-B14F-4D97-AF65-F5344CB8AC3E}">
        <p14:creationId xmlns:p14="http://schemas.microsoft.com/office/powerpoint/2010/main" val="3184638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29</a:t>
            </a:fld>
            <a:endParaRPr kumimoji="1" lang="ja-JP" altLang="en-US">
              <a:uFillTx/>
            </a:endParaRPr>
          </a:p>
        </p:txBody>
      </p:sp>
    </p:spTree>
    <p:extLst>
      <p:ext uri="{BB962C8B-B14F-4D97-AF65-F5344CB8AC3E}">
        <p14:creationId xmlns:p14="http://schemas.microsoft.com/office/powerpoint/2010/main" val="1252323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603A6079-90A3-4B25-B590-8C3D503CFA77}" type="slidenum">
              <a:rPr kumimoji="1" lang="ja-JP" altLang="en-US" smtClean="0">
                <a:uFillTx/>
              </a:rPr>
              <a:t>2</a:t>
            </a:fld>
            <a:endParaRPr kumimoji="1" lang="ja-JP" altLang="en-US" dirty="0">
              <a:uFillTx/>
            </a:endParaRPr>
          </a:p>
        </p:txBody>
      </p:sp>
    </p:spTree>
    <p:extLst>
      <p:ext uri="{BB962C8B-B14F-4D97-AF65-F5344CB8AC3E}">
        <p14:creationId xmlns:p14="http://schemas.microsoft.com/office/powerpoint/2010/main" val="2306677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33</a:t>
            </a:fld>
            <a:endParaRPr kumimoji="1" lang="ja-JP" altLang="en-US">
              <a:uFillTx/>
            </a:endParaRPr>
          </a:p>
        </p:txBody>
      </p:sp>
    </p:spTree>
    <p:extLst>
      <p:ext uri="{BB962C8B-B14F-4D97-AF65-F5344CB8AC3E}">
        <p14:creationId xmlns:p14="http://schemas.microsoft.com/office/powerpoint/2010/main" val="8436765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「情報量が多い、説明広告を好むと考えられる」口頭</a:t>
            </a:r>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36</a:t>
            </a:fld>
            <a:endParaRPr kumimoji="1" lang="ja-JP" altLang="en-US">
              <a:uFillTx/>
            </a:endParaRPr>
          </a:p>
        </p:txBody>
      </p:sp>
    </p:spTree>
    <p:extLst>
      <p:ext uri="{BB962C8B-B14F-4D97-AF65-F5344CB8AC3E}">
        <p14:creationId xmlns:p14="http://schemas.microsoft.com/office/powerpoint/2010/main" val="9657953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≒仮で付けただけです。</a:t>
            </a:r>
            <a:endParaRPr kumimoji="1" lang="ja-JP" altLang="en-US" dirty="0"/>
          </a:p>
        </p:txBody>
      </p:sp>
      <p:sp>
        <p:nvSpPr>
          <p:cNvPr id="4" name="スライド番号プレースホルダー 3"/>
          <p:cNvSpPr>
            <a:spLocks noGrp="1"/>
          </p:cNvSpPr>
          <p:nvPr>
            <p:ph type="sldNum" sz="quarter" idx="10"/>
          </p:nvPr>
        </p:nvSpPr>
        <p:spPr/>
        <p:txBody>
          <a:bodyPr/>
          <a:lstStyle/>
          <a:p>
            <a:fld id="{05174FBD-3CEB-4CEC-ABE6-A26EDB9199C7}" type="slidenum">
              <a:rPr kumimoji="1" lang="ja-JP" altLang="en-US" smtClean="0"/>
              <a:t>38</a:t>
            </a:fld>
            <a:endParaRPr kumimoji="1" lang="ja-JP" altLang="en-US"/>
          </a:p>
        </p:txBody>
      </p:sp>
    </p:spTree>
    <p:extLst>
      <p:ext uri="{BB962C8B-B14F-4D97-AF65-F5344CB8AC3E}">
        <p14:creationId xmlns:p14="http://schemas.microsoft.com/office/powerpoint/2010/main" val="36276176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sng" dirty="0" smtClean="0"/>
              <a:t>にんげん　購買意欲を測るものではなく</a:t>
            </a:r>
            <a:endParaRPr lang="ja-JP" altLang="en-US" sz="1200" dirty="0" smtClean="0">
              <a:latin typeface="+mn-ea"/>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41</a:t>
            </a:fld>
            <a:endParaRPr kumimoji="1" lang="ja-JP" altLang="en-US">
              <a:uFillTx/>
            </a:endParaRPr>
          </a:p>
        </p:txBody>
      </p:sp>
    </p:spTree>
    <p:extLst>
      <p:ext uri="{BB962C8B-B14F-4D97-AF65-F5344CB8AC3E}">
        <p14:creationId xmlns:p14="http://schemas.microsoft.com/office/powerpoint/2010/main" val="23413527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45</a:t>
            </a:fld>
            <a:endParaRPr kumimoji="1" lang="ja-JP" altLang="en-US">
              <a:uFillTx/>
            </a:endParaRPr>
          </a:p>
        </p:txBody>
      </p:sp>
    </p:spTree>
    <p:extLst>
      <p:ext uri="{BB962C8B-B14F-4D97-AF65-F5344CB8AC3E}">
        <p14:creationId xmlns:p14="http://schemas.microsoft.com/office/powerpoint/2010/main" val="3760428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流れを言葉でしっかり言う</a:t>
            </a:r>
            <a:r>
              <a:rPr kumimoji="1" lang="en-US" altLang="ja-JP" dirty="0" smtClean="0">
                <a:uFillTx/>
              </a:rPr>
              <a:t>(</a:t>
            </a:r>
            <a:r>
              <a:rPr kumimoji="1" lang="ja-JP" altLang="en-US" dirty="0" smtClean="0">
                <a:uFillTx/>
              </a:rPr>
              <a:t>社会的弱者→</a:t>
            </a:r>
            <a:r>
              <a:rPr kumimoji="1" lang="ja-JP" altLang="en-US" b="1" u="sng" dirty="0" smtClean="0">
                <a:uFillTx/>
              </a:rPr>
              <a:t>元気な高齢者</a:t>
            </a:r>
            <a:r>
              <a:rPr kumimoji="1" lang="en-US" altLang="ja-JP" b="1" u="sng" dirty="0" smtClean="0">
                <a:uFillTx/>
              </a:rPr>
              <a:t>(</a:t>
            </a:r>
            <a:r>
              <a:rPr kumimoji="1" lang="ja-JP" altLang="en-US" b="1" u="sng" dirty="0" smtClean="0">
                <a:uFillTx/>
              </a:rPr>
              <a:t>ここ大事！</a:t>
            </a:r>
            <a:r>
              <a:rPr kumimoji="1" lang="en-US" altLang="ja-JP" b="1" u="sng" dirty="0" smtClean="0">
                <a:uFillTx/>
              </a:rPr>
              <a:t>)</a:t>
            </a:r>
            <a:r>
              <a:rPr kumimoji="1" lang="ja-JP" altLang="en-US" dirty="0" smtClean="0">
                <a:uFillTx/>
              </a:rPr>
              <a:t>→財布の紐を緩める</a:t>
            </a:r>
            <a:r>
              <a:rPr kumimoji="1" lang="en-US" altLang="ja-JP" dirty="0" smtClean="0">
                <a:uFillTx/>
              </a:rPr>
              <a:t>)</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4</a:t>
            </a:fld>
            <a:endParaRPr kumimoji="1" lang="ja-JP" altLang="en-US">
              <a:uFillTx/>
            </a:endParaRPr>
          </a:p>
        </p:txBody>
      </p:sp>
    </p:spTree>
    <p:extLst>
      <p:ext uri="{BB962C8B-B14F-4D97-AF65-F5344CB8AC3E}">
        <p14:creationId xmlns:p14="http://schemas.microsoft.com/office/powerpoint/2010/main" val="1485278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5</a:t>
            </a:fld>
            <a:endParaRPr kumimoji="1" lang="ja-JP" altLang="en-US">
              <a:uFillTx/>
            </a:endParaRPr>
          </a:p>
        </p:txBody>
      </p:sp>
    </p:spTree>
    <p:extLst>
      <p:ext uri="{BB962C8B-B14F-4D97-AF65-F5344CB8AC3E}">
        <p14:creationId xmlns:p14="http://schemas.microsoft.com/office/powerpoint/2010/main" val="67746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uFillTx/>
              </a:rPr>
              <a:t>言葉で「プロモーションの中でも～」って言う</a:t>
            </a:r>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6</a:t>
            </a:fld>
            <a:endParaRPr kumimoji="1" lang="ja-JP" altLang="en-US">
              <a:uFillTx/>
            </a:endParaRPr>
          </a:p>
        </p:txBody>
      </p:sp>
    </p:spTree>
    <p:extLst>
      <p:ext uri="{BB962C8B-B14F-4D97-AF65-F5344CB8AC3E}">
        <p14:creationId xmlns:p14="http://schemas.microsoft.com/office/powerpoint/2010/main" val="866889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uFillTx/>
            </a:endParaRPr>
          </a:p>
        </p:txBody>
      </p:sp>
      <p:sp>
        <p:nvSpPr>
          <p:cNvPr id="4" name="スライド番号プレースホルダー 3"/>
          <p:cNvSpPr>
            <a:spLocks noGrp="1"/>
          </p:cNvSpPr>
          <p:nvPr>
            <p:ph type="sldNum" sz="quarter" idx="10"/>
          </p:nvPr>
        </p:nvSpPr>
        <p:spPr/>
        <p:txBody>
          <a:bodyPr/>
          <a:lstStyle/>
          <a:p>
            <a:fld id="{603A6079-90A3-4B25-B590-8C3D503CFA77}" type="slidenum">
              <a:rPr kumimoji="1" lang="ja-JP" altLang="en-US" smtClean="0">
                <a:uFillTx/>
              </a:rPr>
              <a:t>7</a:t>
            </a:fld>
            <a:endParaRPr kumimoji="1" lang="ja-JP" altLang="en-US" dirty="0">
              <a:uFillTx/>
            </a:endParaRPr>
          </a:p>
        </p:txBody>
      </p:sp>
    </p:spTree>
    <p:extLst>
      <p:ext uri="{BB962C8B-B14F-4D97-AF65-F5344CB8AC3E}">
        <p14:creationId xmlns:p14="http://schemas.microsoft.com/office/powerpoint/2010/main" val="1484403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8</a:t>
            </a:fld>
            <a:endParaRPr kumimoji="1" lang="ja-JP" altLang="en-US">
              <a:uFillTx/>
            </a:endParaRPr>
          </a:p>
        </p:txBody>
      </p:sp>
    </p:spTree>
    <p:extLst>
      <p:ext uri="{BB962C8B-B14F-4D97-AF65-F5344CB8AC3E}">
        <p14:creationId xmlns:p14="http://schemas.microsoft.com/office/powerpoint/2010/main" val="2236656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uFillTx/>
              </a:rPr>
              <a:t>タレント自身の好感度だけでなく、</a:t>
            </a:r>
            <a:r>
              <a:rPr kumimoji="1" lang="en-US" altLang="ja-JP" dirty="0">
                <a:uFillTx/>
              </a:rPr>
              <a:t>CM</a:t>
            </a:r>
            <a:r>
              <a:rPr kumimoji="1" lang="ja-JP" altLang="en-US" dirty="0">
                <a:uFillTx/>
              </a:rPr>
              <a:t>自体への～</a:t>
            </a:r>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9</a:t>
            </a:fld>
            <a:endParaRPr kumimoji="1" lang="ja-JP" altLang="en-US">
              <a:uFillTx/>
            </a:endParaRPr>
          </a:p>
        </p:txBody>
      </p:sp>
    </p:spTree>
    <p:extLst>
      <p:ext uri="{BB962C8B-B14F-4D97-AF65-F5344CB8AC3E}">
        <p14:creationId xmlns:p14="http://schemas.microsoft.com/office/powerpoint/2010/main" val="442695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スライド番号の表示の統一！！　１３で触れるなら、ここでプロモーションに触れなくてもよい？？？（５とかぶってるから）でもそれぞれにあったっていうのはここだけ・・・・</a:t>
            </a:r>
            <a:r>
              <a:rPr kumimoji="1" lang="en-US" altLang="ja-JP" dirty="0" smtClean="0"/>
              <a:t>TT</a:t>
            </a:r>
            <a:endParaRPr kumimoji="1" lang="ja-JP" altLang="en-US" dirty="0"/>
          </a:p>
        </p:txBody>
      </p:sp>
      <p:sp>
        <p:nvSpPr>
          <p:cNvPr id="4" name="スライド番号プレースホルダー 3"/>
          <p:cNvSpPr>
            <a:spLocks noGrp="1"/>
          </p:cNvSpPr>
          <p:nvPr>
            <p:ph type="sldNum" sz="quarter" idx="10"/>
          </p:nvPr>
        </p:nvSpPr>
        <p:spPr/>
        <p:txBody>
          <a:bodyPr/>
          <a:lstStyle/>
          <a:p>
            <a:fld id="{A4114D32-7CD3-4175-A6F4-2BD2B0508099}" type="slidenum">
              <a:rPr kumimoji="1" lang="ja-JP" altLang="en-US" smtClean="0">
                <a:uFillTx/>
              </a:rPr>
              <a:t>10</a:t>
            </a:fld>
            <a:endParaRPr kumimoji="1" lang="ja-JP" altLang="en-US">
              <a:uFillTx/>
            </a:endParaRPr>
          </a:p>
        </p:txBody>
      </p:sp>
    </p:spTree>
    <p:extLst>
      <p:ext uri="{BB962C8B-B14F-4D97-AF65-F5344CB8AC3E}">
        <p14:creationId xmlns:p14="http://schemas.microsoft.com/office/powerpoint/2010/main" val="409922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accent1"/>
        </a:solidFill>
        <a:effectLst/>
      </p:bgPr>
    </p:bg>
    <p:spTree>
      <p:nvGrpSpPr>
        <p:cNvPr id="1" name=""/>
        <p:cNvGrpSpPr/>
        <p:nvPr/>
      </p:nvGrpSpPr>
      <p:grpSpPr>
        <a:xfrm>
          <a:off x="0" y="0"/>
          <a:ext cx="0" cy="0"/>
          <a:chOff x="0" y="0"/>
          <a:chExt cx="0" cy="0"/>
        </a:xfrm>
      </p:grpSpPr>
      <p:sp>
        <p:nvSpPr>
          <p:cNvPr id="11" name="Freeform 6"/>
          <p:cNvSpPr>
            <a:spLocks/>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uFillTx/>
              </a:defRPr>
            </a:lvl1pPr>
          </a:lstStyle>
          <a:p>
            <a:r>
              <a:rPr lang="ja-JP" altLang="en-US">
                <a:uFillTx/>
              </a:rPr>
              <a:t>マスター タイトルの書式設定</a:t>
            </a:r>
            <a:endParaRPr lang="en-US" dirty="0">
              <a:uFillTx/>
            </a:endParaRPr>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uFillTx/>
              </a:defRPr>
            </a:lvl1pPr>
            <a:lvl2pPr marL="457200" indent="0" algn="ctr">
              <a:buNone/>
              <a:defRPr sz="2000">
                <a:uFillTx/>
              </a:defRPr>
            </a:lvl2pPr>
            <a:lvl3pPr marL="914400" indent="0" algn="ctr">
              <a:buNone/>
              <a:defRPr sz="1800">
                <a:uFillTx/>
              </a:defRPr>
            </a:lvl3pPr>
            <a:lvl4pPr marL="1371600" indent="0" algn="ctr">
              <a:buNone/>
              <a:defRPr sz="1600">
                <a:uFillTx/>
              </a:defRPr>
            </a:lvl4pPr>
            <a:lvl5pPr marL="1828800" indent="0" algn="ctr">
              <a:buNone/>
              <a:defRPr sz="1600">
                <a:uFillTx/>
              </a:defRPr>
            </a:lvl5pPr>
            <a:lvl6pPr marL="2286000" indent="0" algn="ctr">
              <a:buNone/>
              <a:defRPr sz="1600">
                <a:uFillTx/>
              </a:defRPr>
            </a:lvl6pPr>
            <a:lvl7pPr marL="2743200" indent="0" algn="ctr">
              <a:buNone/>
              <a:defRPr sz="1600">
                <a:uFillTx/>
              </a:defRPr>
            </a:lvl7pPr>
            <a:lvl8pPr marL="3200400" indent="0" algn="ctr">
              <a:buNone/>
              <a:defRPr sz="1600">
                <a:uFillTx/>
              </a:defRPr>
            </a:lvl8pPr>
            <a:lvl9pPr marL="3657600" indent="0" algn="ctr">
              <a:buNone/>
              <a:defRPr sz="1600">
                <a:uFillTx/>
              </a:defRPr>
            </a:lvl9pPr>
          </a:lstStyle>
          <a:p>
            <a:r>
              <a:rPr lang="ja-JP" altLang="en-US">
                <a:uFillTx/>
              </a:rPr>
              <a:t>マスター サブタイトルの書式設定</a:t>
            </a:r>
            <a:endParaRPr lang="en-US" dirty="0">
              <a:uFillTx/>
            </a:endParaRPr>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uFillTx/>
              </a:defRPr>
            </a:lvl1pPr>
          </a:lstStyle>
          <a:p>
            <a:endParaRPr kumimoji="1" lang="ja-JP" altLang="en-US">
              <a:uFillTx/>
            </a:endParaRPr>
          </a:p>
        </p:txBody>
      </p:sp>
      <p:sp>
        <p:nvSpPr>
          <p:cNvPr id="6" name="Slide Number Placeholder 5"/>
          <p:cNvSpPr>
            <a:spLocks noGrp="1"/>
          </p:cNvSpPr>
          <p:nvPr>
            <p:ph type="sldNum" sz="quarter" idx="12"/>
          </p:nvPr>
        </p:nvSpPr>
        <p:spPr>
          <a:xfrm>
            <a:off x="9679162" y="6284239"/>
            <a:ext cx="2329723" cy="345796"/>
          </a:xfrm>
        </p:spPr>
        <p:txBody>
          <a:bodyPr/>
          <a:lstStyle>
            <a:lvl1pPr>
              <a:defRPr baseline="0">
                <a:solidFill>
                  <a:schemeClr val="accent1">
                    <a:lumMod val="50000"/>
                  </a:schemeClr>
                </a:solidFill>
                <a:uFillTx/>
              </a:defRPr>
            </a:lvl1pPr>
          </a:lstStyle>
          <a:p>
            <a:fld id="{2AA69C73-8DE1-4D3E-BC74-44635FA0176F}" type="slidenum">
              <a:rPr kumimoji="1" lang="ja-JP" altLang="en-US" smtClean="0">
                <a:uFillTx/>
              </a:rPr>
              <a:t>‹#›</a:t>
            </a:fld>
            <a:endParaRPr kumimoji="1" lang="ja-JP" altLang="en-US" dirty="0">
              <a:uFillTx/>
            </a:endParaRPr>
          </a:p>
        </p:txBody>
      </p:sp>
      <p:sp>
        <p:nvSpPr>
          <p:cNvPr id="13" name="Rectangle 12"/>
          <p:cNvSpPr>
            <a:spLocks/>
          </p:cNvSpPr>
          <p:nvPr/>
        </p:nvSpPr>
        <p:spPr>
          <a:xfrm>
            <a:off x="0" y="0"/>
            <a:ext cx="283464" cy="685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 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uFillTx/>
              </a:rPr>
              <a:t>マスター タイトルの書式設定</a:t>
            </a:r>
            <a:endParaRPr lang="en-US" dirty="0">
              <a:uFillTx/>
            </a:endParaRPr>
          </a:p>
        </p:txBody>
      </p:sp>
      <p:sp>
        <p:nvSpPr>
          <p:cNvPr id="3" name="Vertical Text Placeholder 2"/>
          <p:cNvSpPr>
            <a:spLocks noGrp="1"/>
          </p:cNvSpPr>
          <p:nvPr>
            <p:ph type="body" orient="vert" idx="1"/>
          </p:nvPr>
        </p:nvSpPr>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Date Placeholder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Footer Placeholder 4"/>
          <p:cNvSpPr>
            <a:spLocks noGrp="1"/>
          </p:cNvSpPr>
          <p:nvPr>
            <p:ph type="ftr" sz="quarter" idx="11"/>
          </p:nvPr>
        </p:nvSpPr>
        <p:spPr/>
        <p:txBody>
          <a:bodyPr/>
          <a:lstStyle/>
          <a:p>
            <a:endParaRPr kumimoji="1" lang="ja-JP" altLang="en-US">
              <a:uFillTx/>
            </a:endParaRPr>
          </a:p>
        </p:txBody>
      </p:sp>
      <p:sp>
        <p:nvSpPr>
          <p:cNvPr id="6" name="Slide Number Placeholder 5"/>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 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ja-JP" altLang="en-US">
                <a:uFillTx/>
              </a:rPr>
              <a:t>マスター タイトルの書式設定</a:t>
            </a:r>
            <a:endParaRPr lang="en-US" dirty="0">
              <a:uFillTx/>
            </a:endParaRPr>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Date Placeholder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Footer Placeholder 4"/>
          <p:cNvSpPr>
            <a:spLocks noGrp="1"/>
          </p:cNvSpPr>
          <p:nvPr>
            <p:ph type="ftr" sz="quarter" idx="11"/>
          </p:nvPr>
        </p:nvSpPr>
        <p:spPr/>
        <p:txBody>
          <a:bodyPr/>
          <a:lstStyle/>
          <a:p>
            <a:endParaRPr kumimoji="1" lang="ja-JP" altLang="en-US">
              <a:uFillTx/>
            </a:endParaRPr>
          </a:p>
        </p:txBody>
      </p:sp>
      <p:sp>
        <p:nvSpPr>
          <p:cNvPr id="6" name="Slide Number Placeholder 5"/>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uFillTx/>
              </a:rPr>
              <a:t>マスター タイトルの書式設定</a:t>
            </a:r>
            <a:endParaRPr lang="en-US" dirty="0">
              <a:uFillTx/>
            </a:endParaRPr>
          </a:p>
        </p:txBody>
      </p:sp>
      <p:sp>
        <p:nvSpPr>
          <p:cNvPr id="3" name="Content Placeholder 2"/>
          <p:cNvSpPr>
            <a:spLocks noGrp="1"/>
          </p:cNvSpPr>
          <p:nvPr>
            <p:ph idx="1"/>
          </p:nvPr>
        </p:nvSpPr>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Date Placeholder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Footer Placeholder 4"/>
          <p:cNvSpPr>
            <a:spLocks noGrp="1"/>
          </p:cNvSpPr>
          <p:nvPr>
            <p:ph type="ftr" sz="quarter" idx="11"/>
          </p:nvPr>
        </p:nvSpPr>
        <p:spPr/>
        <p:txBody>
          <a:bodyPr/>
          <a:lstStyle/>
          <a:p>
            <a:endParaRPr kumimoji="1" lang="ja-JP" altLang="en-US">
              <a:uFillTx/>
            </a:endParaRPr>
          </a:p>
        </p:txBody>
      </p:sp>
      <p:sp>
        <p:nvSpPr>
          <p:cNvPr id="6" name="Slide Number Placeholder 5"/>
          <p:cNvSpPr>
            <a:spLocks noGrp="1"/>
          </p:cNvSpPr>
          <p:nvPr>
            <p:ph type="sldNum" sz="quarter" idx="12"/>
          </p:nvPr>
        </p:nvSpPr>
        <p:spPr/>
        <p:txBody>
          <a:bodyPr/>
          <a:lstStyle>
            <a:lvl1pPr>
              <a:defRPr sz="4000">
                <a:uFillTx/>
              </a:defRPr>
            </a:lvl1pPr>
          </a:lstStyle>
          <a:p>
            <a:fld id="{2AA69C73-8DE1-4D3E-BC74-44635FA0176F}" type="slidenum">
              <a:rPr lang="ja-JP" altLang="en-US" smtClean="0">
                <a:uFillTx/>
              </a:rPr>
              <a:pPr/>
              <a:t>‹#›</a:t>
            </a:fld>
            <a:endParaRPr lang="ja-JP" altLang="en-US" dirty="0">
              <a:uFillTx/>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accent2">
                    <a:lumMod val="50000"/>
                  </a:schemeClr>
                </a:solidFill>
                <a:uFillTx/>
              </a:defRPr>
            </a:lvl1pPr>
          </a:lstStyle>
          <a:p>
            <a:r>
              <a:rPr lang="ja-JP" altLang="en-US" dirty="0">
                <a:uFillTx/>
              </a:rPr>
              <a:t>マスター タイトルの書式設定</a:t>
            </a:r>
            <a:endParaRPr lang="en-US" dirty="0">
              <a:uFillTx/>
            </a:endParaRPr>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uFillTx/>
              </a:defRPr>
            </a:lvl1pPr>
            <a:lvl2pPr marL="457200" indent="0">
              <a:buNone/>
              <a:defRPr sz="2000">
                <a:solidFill>
                  <a:schemeClr val="tx1">
                    <a:tint val="75000"/>
                  </a:schemeClr>
                </a:solidFill>
                <a:uFillTx/>
              </a:defRPr>
            </a:lvl2pPr>
            <a:lvl3pPr marL="914400" indent="0">
              <a:buNone/>
              <a:defRPr sz="1800">
                <a:solidFill>
                  <a:schemeClr val="tx1">
                    <a:tint val="75000"/>
                  </a:schemeClr>
                </a:solidFill>
                <a:uFillTx/>
              </a:defRPr>
            </a:lvl3pPr>
            <a:lvl4pPr marL="1371600" indent="0">
              <a:buNone/>
              <a:defRPr sz="1600">
                <a:solidFill>
                  <a:schemeClr val="tx1">
                    <a:tint val="75000"/>
                  </a:schemeClr>
                </a:solidFill>
                <a:uFillTx/>
              </a:defRPr>
            </a:lvl4pPr>
            <a:lvl5pPr marL="1828800" indent="0">
              <a:buNone/>
              <a:defRPr sz="1600">
                <a:solidFill>
                  <a:schemeClr val="tx1">
                    <a:tint val="75000"/>
                  </a:schemeClr>
                </a:solidFill>
                <a:uFillTx/>
              </a:defRPr>
            </a:lvl5pPr>
            <a:lvl6pPr marL="2286000" indent="0">
              <a:buNone/>
              <a:defRPr sz="1600">
                <a:solidFill>
                  <a:schemeClr val="tx1">
                    <a:tint val="75000"/>
                  </a:schemeClr>
                </a:solidFill>
                <a:uFillTx/>
              </a:defRPr>
            </a:lvl6pPr>
            <a:lvl7pPr marL="2743200" indent="0">
              <a:buNone/>
              <a:defRPr sz="1600">
                <a:solidFill>
                  <a:schemeClr val="tx1">
                    <a:tint val="75000"/>
                  </a:schemeClr>
                </a:solidFill>
                <a:uFillTx/>
              </a:defRPr>
            </a:lvl7pPr>
            <a:lvl8pPr marL="3200400" indent="0">
              <a:buNone/>
              <a:defRPr sz="1600">
                <a:solidFill>
                  <a:schemeClr val="tx1">
                    <a:tint val="75000"/>
                  </a:schemeClr>
                </a:solidFill>
                <a:uFillTx/>
              </a:defRPr>
            </a:lvl8pPr>
            <a:lvl9pPr marL="3657600" indent="0">
              <a:buNone/>
              <a:defRPr sz="1600">
                <a:solidFill>
                  <a:schemeClr val="tx1">
                    <a:tint val="75000"/>
                  </a:schemeClr>
                </a:solidFill>
                <a:uFillTx/>
              </a:defRPr>
            </a:lvl9pPr>
          </a:lstStyle>
          <a:p>
            <a:pPr lvl="0"/>
            <a:r>
              <a:rPr lang="ja-JP" altLang="en-US">
                <a:uFillTx/>
              </a:rPr>
              <a:t>マスター テキストの書式設定</a:t>
            </a:r>
          </a:p>
        </p:txBody>
      </p:sp>
      <p:sp>
        <p:nvSpPr>
          <p:cNvPr id="4" name="Date Placeholder 3"/>
          <p:cNvSpPr>
            <a:spLocks noGrp="1"/>
          </p:cNvSpPr>
          <p:nvPr>
            <p:ph type="dt" sz="half" idx="10"/>
          </p:nvPr>
        </p:nvSpPr>
        <p:spPr>
          <a:xfrm>
            <a:off x="1021259" y="6270172"/>
            <a:ext cx="1911855" cy="348462"/>
          </a:xfrm>
        </p:spPr>
        <p:txBody>
          <a:bodyPr/>
          <a:lstStyle>
            <a:lvl1pPr>
              <a:defRPr baseline="0">
                <a:solidFill>
                  <a:schemeClr val="tx2"/>
                </a:solidFill>
                <a:uFillTx/>
              </a:defRPr>
            </a:lvl1pPr>
          </a:lstStyle>
          <a:p>
            <a:r>
              <a:rPr kumimoji="1" lang="en-US" altLang="ja-JP" smtClean="0">
                <a:uFillTx/>
              </a:rPr>
              <a:t>2018/12/16</a:t>
            </a:r>
            <a:endParaRPr kumimoji="1" lang="ja-JP" altLang="en-US" dirty="0">
              <a:uFillTx/>
            </a:endParaRPr>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uFillTx/>
              </a:defRPr>
            </a:lvl1pPr>
          </a:lstStyle>
          <a:p>
            <a:endParaRPr kumimoji="1" lang="ja-JP" altLang="en-US">
              <a:uFillTx/>
            </a:endParaRPr>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uFillTx/>
              </a:defRPr>
            </a:lvl1pPr>
          </a:lstStyle>
          <a:p>
            <a:fld id="{2AA69C73-8DE1-4D3E-BC74-44635FA0176F}" type="slidenum">
              <a:rPr kumimoji="1" lang="ja-JP" altLang="en-US" smtClean="0">
                <a:uFillTx/>
              </a:rPr>
              <a:t>‹#›</a:t>
            </a:fld>
            <a:endParaRPr kumimoji="1" lang="ja-JP" altLang="en-US">
              <a:uFillTx/>
            </a:endParaRPr>
          </a:p>
        </p:txBody>
      </p:sp>
      <p:grpSp>
        <p:nvGrpSpPr>
          <p:cNvPr id="7" name="Group 6"/>
          <p:cNvGrpSpPr/>
          <p:nvPr/>
        </p:nvGrpSpPr>
        <p:grpSpPr>
          <a:xfrm>
            <a:off x="0" y="0"/>
            <a:ext cx="1493947" cy="6858000"/>
            <a:chOff x="0" y="0"/>
            <a:chExt cx="2814638" cy="6858000"/>
          </a:xfrm>
        </p:grpSpPr>
        <p:sp>
          <p:nvSpPr>
            <p:cNvPr id="11" name="Freeform 6"/>
            <p:cNvSpPr>
              <a:spLocks/>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ln>
          </p:spPr>
        </p:sp>
        <p:sp>
          <p:nvSpPr>
            <p:cNvPr id="16" name="Freeform 11"/>
            <p:cNvSpPr>
              <a:spLocks/>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uFillTx/>
              </a:rPr>
              <a:t>マスター タイトルの書式設定</a:t>
            </a:r>
            <a:endParaRPr lang="en-US" dirty="0">
              <a:uFillTx/>
            </a:endParaRPr>
          </a:p>
        </p:txBody>
      </p:sp>
      <p:sp>
        <p:nvSpPr>
          <p:cNvPr id="3" name="Content Placeholder 2"/>
          <p:cNvSpPr>
            <a:spLocks noGrp="1"/>
          </p:cNvSpPr>
          <p:nvPr>
            <p:ph sz="half" idx="1"/>
          </p:nvPr>
        </p:nvSpPr>
        <p:spPr>
          <a:xfrm>
            <a:off x="1257300" y="2286000"/>
            <a:ext cx="4800600" cy="3619500"/>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Content Placeholder 3"/>
          <p:cNvSpPr>
            <a:spLocks noGrp="1"/>
          </p:cNvSpPr>
          <p:nvPr>
            <p:ph sz="half" idx="2"/>
          </p:nvPr>
        </p:nvSpPr>
        <p:spPr>
          <a:xfrm>
            <a:off x="6647796" y="2286000"/>
            <a:ext cx="4800600" cy="3619500"/>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5" name="Date Placeholder 4"/>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6" name="Footer Placeholder 5"/>
          <p:cNvSpPr>
            <a:spLocks noGrp="1"/>
          </p:cNvSpPr>
          <p:nvPr>
            <p:ph type="ftr" sz="quarter" idx="11"/>
          </p:nvPr>
        </p:nvSpPr>
        <p:spPr/>
        <p:txBody>
          <a:bodyPr/>
          <a:lstStyle/>
          <a:p>
            <a:endParaRPr kumimoji="1" lang="ja-JP" altLang="en-US">
              <a:uFillTx/>
            </a:endParaRPr>
          </a:p>
        </p:txBody>
      </p:sp>
      <p:sp>
        <p:nvSpPr>
          <p:cNvPr id="7" name="Slide Number Placeholder 6"/>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ja-JP" altLang="en-US">
                <a:uFillTx/>
              </a:rPr>
              <a:t>マスター タイトルの書式設定</a:t>
            </a:r>
            <a:endParaRPr lang="en-US" dirty="0">
              <a:uFillTx/>
            </a:endParaRPr>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uFillTx/>
              </a:defRPr>
            </a:lvl1pPr>
            <a:lvl2pPr marL="457200" indent="0">
              <a:buNone/>
              <a:defRPr sz="19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4" name="Content Placeholder 3"/>
          <p:cNvSpPr>
            <a:spLocks noGrp="1"/>
          </p:cNvSpPr>
          <p:nvPr>
            <p:ph sz="half" idx="2"/>
          </p:nvPr>
        </p:nvSpPr>
        <p:spPr>
          <a:xfrm>
            <a:off x="1257300" y="2909102"/>
            <a:ext cx="4800600" cy="299639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uFillTx/>
              </a:defRPr>
            </a:lvl1pPr>
            <a:lvl2pPr marL="457200" indent="0">
              <a:buNone/>
              <a:defRPr sz="1900" b="1">
                <a:uFillTx/>
              </a:defRPr>
            </a:lvl2pPr>
            <a:lvl3pPr marL="914400" indent="0">
              <a:buNone/>
              <a:defRPr sz="1800" b="1">
                <a:uFillTx/>
              </a:defRPr>
            </a:lvl3pPr>
            <a:lvl4pPr marL="1371600" indent="0">
              <a:buNone/>
              <a:defRPr sz="1600" b="1">
                <a:uFillTx/>
              </a:defRPr>
            </a:lvl4pPr>
            <a:lvl5pPr marL="1828800" indent="0">
              <a:buNone/>
              <a:defRPr sz="1600" b="1">
                <a:uFillTx/>
              </a:defRPr>
            </a:lvl5pPr>
            <a:lvl6pPr marL="2286000" indent="0">
              <a:buNone/>
              <a:defRPr sz="1600" b="1">
                <a:uFillTx/>
              </a:defRPr>
            </a:lvl6pPr>
            <a:lvl7pPr marL="2743200" indent="0">
              <a:buNone/>
              <a:defRPr sz="1600" b="1">
                <a:uFillTx/>
              </a:defRPr>
            </a:lvl7pPr>
            <a:lvl8pPr marL="3200400" indent="0">
              <a:buNone/>
              <a:defRPr sz="1600" b="1">
                <a:uFillTx/>
              </a:defRPr>
            </a:lvl8pPr>
            <a:lvl9pPr marL="3657600" indent="0">
              <a:buNone/>
              <a:defRPr sz="1600" b="1">
                <a:uFillTx/>
              </a:defRPr>
            </a:lvl9pPr>
          </a:lstStyle>
          <a:p>
            <a:pPr lvl="0"/>
            <a:r>
              <a:rPr lang="ja-JP" altLang="en-US">
                <a:uFillTx/>
              </a:rPr>
              <a:t>マスター テキストの書式設定</a:t>
            </a:r>
          </a:p>
        </p:txBody>
      </p:sp>
      <p:sp>
        <p:nvSpPr>
          <p:cNvPr id="6" name="Content Placeholder 5"/>
          <p:cNvSpPr>
            <a:spLocks noGrp="1"/>
          </p:cNvSpPr>
          <p:nvPr>
            <p:ph sz="quarter" idx="4"/>
          </p:nvPr>
        </p:nvSpPr>
        <p:spPr>
          <a:xfrm>
            <a:off x="6633864" y="2909102"/>
            <a:ext cx="4800600" cy="2996398"/>
          </a:xfrm>
        </p:spPr>
        <p:txBody>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7" name="Date Placeholder 6"/>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8" name="Footer Placeholder 7"/>
          <p:cNvSpPr>
            <a:spLocks noGrp="1"/>
          </p:cNvSpPr>
          <p:nvPr>
            <p:ph type="ftr" sz="quarter" idx="11"/>
          </p:nvPr>
        </p:nvSpPr>
        <p:spPr/>
        <p:txBody>
          <a:bodyPr/>
          <a:lstStyle/>
          <a:p>
            <a:endParaRPr kumimoji="1" lang="ja-JP" altLang="en-US">
              <a:uFillTx/>
            </a:endParaRPr>
          </a:p>
        </p:txBody>
      </p:sp>
      <p:sp>
        <p:nvSpPr>
          <p:cNvPr id="9" name="Slide Number Placeholder 8"/>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uFillTx/>
              </a:rPr>
              <a:t>マスター タイトルの書式設定</a:t>
            </a:r>
            <a:endParaRPr lang="en-US" dirty="0">
              <a:uFillTx/>
            </a:endParaRPr>
          </a:p>
        </p:txBody>
      </p:sp>
      <p:sp>
        <p:nvSpPr>
          <p:cNvPr id="3" name="Date Placeholder 2"/>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4" name="Footer Placeholder 3"/>
          <p:cNvSpPr>
            <a:spLocks noGrp="1"/>
          </p:cNvSpPr>
          <p:nvPr>
            <p:ph type="ftr" sz="quarter" idx="11"/>
          </p:nvPr>
        </p:nvSpPr>
        <p:spPr/>
        <p:txBody>
          <a:bodyPr/>
          <a:lstStyle/>
          <a:p>
            <a:endParaRPr kumimoji="1" lang="ja-JP" altLang="en-US">
              <a:uFillTx/>
            </a:endParaRPr>
          </a:p>
        </p:txBody>
      </p:sp>
      <p:sp>
        <p:nvSpPr>
          <p:cNvPr id="5" name="Slide Number Placeholder 4"/>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3" name="Footer Placeholder 2"/>
          <p:cNvSpPr>
            <a:spLocks noGrp="1"/>
          </p:cNvSpPr>
          <p:nvPr>
            <p:ph type="ftr" sz="quarter" idx="11"/>
          </p:nvPr>
        </p:nvSpPr>
        <p:spPr/>
        <p:txBody>
          <a:bodyPr/>
          <a:lstStyle/>
          <a:p>
            <a:endParaRPr kumimoji="1" lang="ja-JP" altLang="en-US">
              <a:uFillTx/>
            </a:endParaRPr>
          </a:p>
        </p:txBody>
      </p:sp>
      <p:sp>
        <p:nvSpPr>
          <p:cNvPr id="4" name="Slide Number Placeholder 3"/>
          <p:cNvSpPr>
            <a:spLocks noGrp="1"/>
          </p:cNvSpPr>
          <p:nvPr>
            <p:ph type="sldNum" sz="quarter" idx="12"/>
          </p:nvPr>
        </p:nvSpPr>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 コンテンツ">
    <p:spTree>
      <p:nvGrpSpPr>
        <p:cNvPr id="1" name=""/>
        <p:cNvGrpSpPr/>
        <p:nvPr/>
      </p:nvGrpSpPr>
      <p:grpSpPr>
        <a:xfrm>
          <a:off x="0" y="0"/>
          <a:ext cx="0" cy="0"/>
          <a:chOff x="0" y="0"/>
          <a:chExt cx="0" cy="0"/>
        </a:xfrm>
      </p:grpSpPr>
      <p:sp>
        <p:nvSpPr>
          <p:cNvPr id="17" name="Freeform 11"/>
          <p:cNvSpPr>
            <a:spLocks/>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uFillTx/>
                <a:latin typeface="+mn-lt"/>
              </a:defRPr>
            </a:lvl1pPr>
          </a:lstStyle>
          <a:p>
            <a:r>
              <a:rPr lang="ja-JP" altLang="en-US">
                <a:uFillTx/>
              </a:rPr>
              <a:t>マスター タイトルの書式設定</a:t>
            </a:r>
            <a:endParaRPr lang="en-US" dirty="0">
              <a:uFillTx/>
            </a:endParaRPr>
          </a:p>
        </p:txBody>
      </p:sp>
      <p:sp>
        <p:nvSpPr>
          <p:cNvPr id="3" name="Content Placeholder 2"/>
          <p:cNvSpPr>
            <a:spLocks noGrp="1"/>
          </p:cNvSpPr>
          <p:nvPr>
            <p:ph idx="1"/>
          </p:nvPr>
        </p:nvSpPr>
        <p:spPr>
          <a:xfrm>
            <a:off x="765051" y="920377"/>
            <a:ext cx="6158418" cy="4985124"/>
          </a:xfrm>
        </p:spPr>
        <p:txBody>
          <a:bodyPr/>
          <a:lstStyle>
            <a:lvl1pPr>
              <a:defRPr sz="3200">
                <a:uFillTx/>
              </a:defRPr>
            </a:lvl1pPr>
            <a:lvl2pPr>
              <a:defRPr sz="2800">
                <a:uFillTx/>
              </a:defRPr>
            </a:lvl2pPr>
            <a:lvl3pPr>
              <a:defRPr sz="2400">
                <a:uFillTx/>
              </a:defRPr>
            </a:lvl3pPr>
            <a:lvl4pPr>
              <a:defRPr sz="2000">
                <a:uFillTx/>
              </a:defRPr>
            </a:lvl4pPr>
            <a:lvl5pPr>
              <a:defRPr sz="2000">
                <a:uFillTx/>
              </a:defRPr>
            </a:lvl5pPr>
            <a:lvl6pPr>
              <a:defRPr sz="2000">
                <a:uFillTx/>
              </a:defRPr>
            </a:lvl6pPr>
            <a:lvl7pPr>
              <a:defRPr sz="2000">
                <a:uFillTx/>
              </a:defRPr>
            </a:lvl7pPr>
            <a:lvl8pPr>
              <a:defRPr sz="2000">
                <a:uFillTx/>
              </a:defRPr>
            </a:lvl8pPr>
            <a:lvl9pPr>
              <a:defRPr sz="2000">
                <a:uFillTx/>
              </a:defRPr>
            </a:lvl9p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Date Placeholder 4"/>
          <p:cNvSpPr>
            <a:spLocks noGrp="1"/>
          </p:cNvSpPr>
          <p:nvPr>
            <p:ph type="dt" sz="half" idx="10"/>
          </p:nvPr>
        </p:nvSpPr>
        <p:spPr>
          <a:xfrm>
            <a:off x="765051" y="6375679"/>
            <a:ext cx="1233355" cy="348462"/>
          </a:xfrm>
        </p:spPr>
        <p:txBody>
          <a:bodyPr/>
          <a:lstStyle/>
          <a:p>
            <a:r>
              <a:rPr kumimoji="1" lang="en-US" altLang="ja-JP" smtClean="0">
                <a:uFillTx/>
              </a:rPr>
              <a:t>2018/12/16</a:t>
            </a:r>
            <a:endParaRPr kumimoji="1" lang="ja-JP" altLang="en-US">
              <a:uFillTx/>
            </a:endParaRPr>
          </a:p>
        </p:txBody>
      </p:sp>
      <p:sp>
        <p:nvSpPr>
          <p:cNvPr id="6" name="Footer Placeholder 5"/>
          <p:cNvSpPr>
            <a:spLocks noGrp="1"/>
          </p:cNvSpPr>
          <p:nvPr>
            <p:ph type="ftr" sz="quarter" idx="11"/>
          </p:nvPr>
        </p:nvSpPr>
        <p:spPr>
          <a:xfrm>
            <a:off x="2103620" y="6375679"/>
            <a:ext cx="3482179" cy="345796"/>
          </a:xfrm>
        </p:spPr>
        <p:txBody>
          <a:bodyPr/>
          <a:lstStyle/>
          <a:p>
            <a:endParaRPr kumimoji="1" lang="ja-JP" altLang="en-US">
              <a:uFillTx/>
            </a:endParaRPr>
          </a:p>
        </p:txBody>
      </p:sp>
      <p:sp>
        <p:nvSpPr>
          <p:cNvPr id="7" name="Slide Number Placeholder 6"/>
          <p:cNvSpPr>
            <a:spLocks noGrp="1"/>
          </p:cNvSpPr>
          <p:nvPr>
            <p:ph type="sldNum" sz="quarter" idx="12"/>
          </p:nvPr>
        </p:nvSpPr>
        <p:spPr>
          <a:xfrm>
            <a:off x="5691014" y="6375679"/>
            <a:ext cx="1232456" cy="345796"/>
          </a:xfrm>
        </p:spPr>
        <p:txBody>
          <a:bodyPr/>
          <a:lstStyle/>
          <a:p>
            <a:fld id="{2AA69C73-8DE1-4D3E-BC74-44635FA0176F}" type="slidenum">
              <a:rPr kumimoji="1" lang="ja-JP" altLang="en-US" smtClean="0">
                <a:uFillTx/>
              </a:rPr>
              <a:t>‹#›</a:t>
            </a:fld>
            <a:endParaRPr kumimoji="1" lang="ja-JP" altLang="en-US">
              <a:uFillTx/>
            </a:endParaRPr>
          </a:p>
        </p:txBody>
      </p:sp>
      <p:sp>
        <p:nvSpPr>
          <p:cNvPr id="8" name="Rectangle 7"/>
          <p:cNvSpPr>
            <a:spLocks/>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uFillTx/>
              </a:defRPr>
            </a:lvl1pPr>
            <a:lvl2pPr marL="457200" indent="0">
              <a:buNone/>
              <a:defRPr sz="2800">
                <a:uFillTx/>
              </a:defRPr>
            </a:lvl2pPr>
            <a:lvl3pPr marL="914400" indent="0">
              <a:buNone/>
              <a:defRPr sz="2400">
                <a:uFillTx/>
              </a:defRPr>
            </a:lvl3pPr>
            <a:lvl4pPr marL="1371600" indent="0">
              <a:buNone/>
              <a:defRPr sz="2000">
                <a:uFillTx/>
              </a:defRPr>
            </a:lvl4pPr>
            <a:lvl5pPr marL="1828800" indent="0">
              <a:buNone/>
              <a:defRPr sz="2000">
                <a:uFillTx/>
              </a:defRPr>
            </a:lvl5pPr>
            <a:lvl6pPr marL="2286000" indent="0">
              <a:buNone/>
              <a:defRPr sz="2000">
                <a:uFillTx/>
              </a:defRPr>
            </a:lvl6pPr>
            <a:lvl7pPr marL="2743200" indent="0">
              <a:buNone/>
              <a:defRPr sz="2000">
                <a:uFillTx/>
              </a:defRPr>
            </a:lvl7pPr>
            <a:lvl8pPr marL="3200400" indent="0">
              <a:buNone/>
              <a:defRPr sz="2000">
                <a:uFillTx/>
              </a:defRPr>
            </a:lvl8pPr>
            <a:lvl9pPr marL="3657600" indent="0">
              <a:buNone/>
              <a:defRPr sz="2000">
                <a:uFillTx/>
              </a:defRPr>
            </a:lvl9pPr>
          </a:lstStyle>
          <a:p>
            <a:r>
              <a:rPr lang="ja-JP" altLang="en-US">
                <a:uFillTx/>
              </a:rPr>
              <a:t>図を追加</a:t>
            </a:r>
            <a:endParaRPr lang="en-US" dirty="0">
              <a:uFillTx/>
            </a:endParaRPr>
          </a:p>
        </p:txBody>
      </p:sp>
      <p:sp>
        <p:nvSpPr>
          <p:cNvPr id="11" name="Freeform 11"/>
          <p:cNvSpPr>
            <a:spLocks/>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ln>
        </p:spPr>
      </p:sp>
      <p:sp>
        <p:nvSpPr>
          <p:cNvPr id="12" name="Rectangle 11"/>
          <p:cNvSpPr>
            <a:spLocks/>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uFillTx/>
                <a:latin typeface="+mn-lt"/>
              </a:defRPr>
            </a:lvl1pPr>
          </a:lstStyle>
          <a:p>
            <a:r>
              <a:rPr lang="ja-JP" altLang="en-US">
                <a:uFillTx/>
              </a:rPr>
              <a:t>マスター タイトルの書式設定</a:t>
            </a:r>
            <a:endParaRPr lang="en-US" dirty="0">
              <a:uFillTx/>
            </a:endParaRPr>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uFillTx/>
              </a:defRPr>
            </a:lvl1pPr>
            <a:lvl2pPr marL="457200" indent="0">
              <a:buNone/>
              <a:defRPr sz="1400">
                <a:uFillTx/>
              </a:defRPr>
            </a:lvl2pPr>
            <a:lvl3pPr marL="914400" indent="0">
              <a:buNone/>
              <a:defRPr sz="1200">
                <a:uFillTx/>
              </a:defRPr>
            </a:lvl3pPr>
            <a:lvl4pPr marL="1371600" indent="0">
              <a:buNone/>
              <a:defRPr sz="1000">
                <a:uFillTx/>
              </a:defRPr>
            </a:lvl4pPr>
            <a:lvl5pPr marL="1828800" indent="0">
              <a:buNone/>
              <a:defRPr sz="1000">
                <a:uFillTx/>
              </a:defRPr>
            </a:lvl5pPr>
            <a:lvl6pPr marL="2286000" indent="0">
              <a:buNone/>
              <a:defRPr sz="1000">
                <a:uFillTx/>
              </a:defRPr>
            </a:lvl6pPr>
            <a:lvl7pPr marL="2743200" indent="0">
              <a:buNone/>
              <a:defRPr sz="1000">
                <a:uFillTx/>
              </a:defRPr>
            </a:lvl7pPr>
            <a:lvl8pPr marL="3200400" indent="0">
              <a:buNone/>
              <a:defRPr sz="1000">
                <a:uFillTx/>
              </a:defRPr>
            </a:lvl8pPr>
            <a:lvl9pPr marL="3657600" indent="0">
              <a:buNone/>
              <a:defRPr sz="1000">
                <a:uFillTx/>
              </a:defRPr>
            </a:lvl9pPr>
          </a:lstStyle>
          <a:p>
            <a:pPr lvl="0"/>
            <a:r>
              <a:rPr lang="ja-JP" altLang="en-US">
                <a:uFillTx/>
              </a:rPr>
              <a:t>マスター テキストの書式設定</a:t>
            </a:r>
          </a:p>
        </p:txBody>
      </p:sp>
      <p:sp>
        <p:nvSpPr>
          <p:cNvPr id="5" name="Date Placeholder 4"/>
          <p:cNvSpPr>
            <a:spLocks noGrp="1"/>
          </p:cNvSpPr>
          <p:nvPr>
            <p:ph type="dt" sz="half" idx="10"/>
          </p:nvPr>
        </p:nvSpPr>
        <p:spPr>
          <a:xfrm>
            <a:off x="765950" y="6375679"/>
            <a:ext cx="1232456" cy="348462"/>
          </a:xfrm>
        </p:spPr>
        <p:txBody>
          <a:bodyPr/>
          <a:lstStyle/>
          <a:p>
            <a:r>
              <a:rPr kumimoji="1" lang="en-US" altLang="ja-JP" smtClean="0">
                <a:uFillTx/>
              </a:rPr>
              <a:t>2018/12/16</a:t>
            </a:r>
            <a:endParaRPr kumimoji="1" lang="ja-JP" altLang="en-US">
              <a:uFillTx/>
            </a:endParaRPr>
          </a:p>
        </p:txBody>
      </p:sp>
      <p:sp>
        <p:nvSpPr>
          <p:cNvPr id="6" name="Footer Placeholder 5"/>
          <p:cNvSpPr>
            <a:spLocks noGrp="1"/>
          </p:cNvSpPr>
          <p:nvPr>
            <p:ph type="ftr" sz="quarter" idx="11"/>
          </p:nvPr>
        </p:nvSpPr>
        <p:spPr>
          <a:xfrm>
            <a:off x="2103621" y="6375679"/>
            <a:ext cx="3482178" cy="345796"/>
          </a:xfrm>
        </p:spPr>
        <p:txBody>
          <a:bodyPr/>
          <a:lstStyle/>
          <a:p>
            <a:endParaRPr kumimoji="1" lang="ja-JP" altLang="en-US">
              <a:uFillTx/>
            </a:endParaRPr>
          </a:p>
        </p:txBody>
      </p:sp>
      <p:sp>
        <p:nvSpPr>
          <p:cNvPr id="7" name="Slide Number Placeholder 6"/>
          <p:cNvSpPr>
            <a:spLocks noGrp="1"/>
          </p:cNvSpPr>
          <p:nvPr>
            <p:ph type="sldNum" sz="quarter" idx="12"/>
          </p:nvPr>
        </p:nvSpPr>
        <p:spPr>
          <a:xfrm>
            <a:off x="5687568" y="6375679"/>
            <a:ext cx="1234440" cy="345796"/>
          </a:xfrm>
        </p:spPr>
        <p:txBody>
          <a:bodyPr/>
          <a:lstStyle/>
          <a:p>
            <a:fld id="{2AA69C73-8DE1-4D3E-BC74-44635FA0176F}" type="slidenum">
              <a:rPr kumimoji="1" lang="ja-JP" altLang="en-US" smtClean="0">
                <a:uFillTx/>
              </a:rPr>
              <a:t>‹#›</a:t>
            </a:fld>
            <a:endParaRPr kumimoji="1" lang="ja-JP" altLang="en-US">
              <a:uFillTx/>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ja-JP" altLang="en-US" dirty="0">
                <a:uFillTx/>
              </a:rPr>
              <a:t>マスター タイトルの書式設定</a:t>
            </a:r>
            <a:endParaRPr lang="en-US" dirty="0">
              <a:uFillTx/>
            </a:endParaRPr>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ja-JP" altLang="en-US">
                <a:uFillTx/>
              </a:rPr>
              <a:t>マスター テキストの書式設定</a:t>
            </a:r>
          </a:p>
          <a:p>
            <a:pPr lvl="1"/>
            <a:r>
              <a:rPr lang="ja-JP" altLang="en-US">
                <a:uFillTx/>
              </a:rPr>
              <a:t>第 </a:t>
            </a:r>
            <a:r>
              <a:rPr lang="en-US" altLang="ja-JP">
                <a:uFillTx/>
              </a:rPr>
              <a:t>2 </a:t>
            </a:r>
            <a:r>
              <a:rPr lang="ja-JP" altLang="en-US">
                <a:uFillTx/>
              </a:rPr>
              <a:t>レベル</a:t>
            </a:r>
          </a:p>
          <a:p>
            <a:pPr lvl="2"/>
            <a:r>
              <a:rPr lang="ja-JP" altLang="en-US">
                <a:uFillTx/>
              </a:rPr>
              <a:t>第 </a:t>
            </a:r>
            <a:r>
              <a:rPr lang="en-US" altLang="ja-JP">
                <a:uFillTx/>
              </a:rPr>
              <a:t>3 </a:t>
            </a:r>
            <a:r>
              <a:rPr lang="ja-JP" altLang="en-US">
                <a:uFillTx/>
              </a:rPr>
              <a:t>レベル</a:t>
            </a:r>
          </a:p>
          <a:p>
            <a:pPr lvl="3"/>
            <a:r>
              <a:rPr lang="ja-JP" altLang="en-US">
                <a:uFillTx/>
              </a:rPr>
              <a:t>第 </a:t>
            </a:r>
            <a:r>
              <a:rPr lang="en-US" altLang="ja-JP">
                <a:uFillTx/>
              </a:rPr>
              <a:t>4 </a:t>
            </a:r>
            <a:r>
              <a:rPr lang="ja-JP" altLang="en-US">
                <a:uFillTx/>
              </a:rPr>
              <a:t>レベル</a:t>
            </a:r>
          </a:p>
          <a:p>
            <a:pPr lvl="4"/>
            <a:r>
              <a:rPr lang="ja-JP" altLang="en-US">
                <a:uFillTx/>
              </a:rPr>
              <a:t>第 </a:t>
            </a:r>
            <a:r>
              <a:rPr lang="en-US" altLang="ja-JP">
                <a:uFillTx/>
              </a:rPr>
              <a:t>5 </a:t>
            </a:r>
            <a:r>
              <a:rPr lang="ja-JP" altLang="en-US">
                <a:uFillTx/>
              </a:rPr>
              <a:t>レベル</a:t>
            </a:r>
            <a:endParaRPr lang="en-US" dirty="0">
              <a:uFillTx/>
            </a:endParaRPr>
          </a:p>
        </p:txBody>
      </p:sp>
      <p:sp>
        <p:nvSpPr>
          <p:cNvPr id="4" name="Date Placeholder 3"/>
          <p:cNvSpPr>
            <a:spLocks noGrp="1"/>
          </p:cNvSpPr>
          <p:nvPr>
            <p:ph type="dt" sz="half" idx="2"/>
          </p:nvPr>
        </p:nvSpPr>
        <p:spPr>
          <a:xfrm>
            <a:off x="86817" y="6373013"/>
            <a:ext cx="2329722" cy="348462"/>
          </a:xfrm>
          <a:prstGeom prst="rect">
            <a:avLst/>
          </a:prstGeom>
        </p:spPr>
        <p:txBody>
          <a:bodyPr vert="horz" lIns="91440" tIns="45720" rIns="91440" bIns="45720" rtlCol="0" anchor="ctr"/>
          <a:lstStyle>
            <a:lvl1pPr algn="l">
              <a:defRPr sz="2800">
                <a:solidFill>
                  <a:schemeClr val="tx1">
                    <a:lumMod val="65000"/>
                    <a:lumOff val="35000"/>
                  </a:schemeClr>
                </a:solidFill>
                <a:uFillTx/>
              </a:defRPr>
            </a:lvl1pPr>
          </a:lstStyle>
          <a:p>
            <a:r>
              <a:rPr lang="en-US" altLang="ja-JP" smtClean="0">
                <a:uFillTx/>
              </a:rPr>
              <a:t>2018/12/16</a:t>
            </a:r>
            <a:endParaRPr lang="ja-JP" altLang="en-US" dirty="0">
              <a:uFillTx/>
            </a:endParaRPr>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uFillTx/>
              </a:defRPr>
            </a:lvl1pPr>
          </a:lstStyle>
          <a:p>
            <a:endParaRPr kumimoji="1" lang="ja-JP" altLang="en-US">
              <a:uFillTx/>
            </a:endParaRPr>
          </a:p>
        </p:txBody>
      </p:sp>
      <p:sp>
        <p:nvSpPr>
          <p:cNvPr id="6" name="Slide Number Placeholder 5"/>
          <p:cNvSpPr>
            <a:spLocks noGrp="1"/>
          </p:cNvSpPr>
          <p:nvPr>
            <p:ph type="sldNum" sz="quarter" idx="4"/>
          </p:nvPr>
        </p:nvSpPr>
        <p:spPr>
          <a:xfrm>
            <a:off x="9145173" y="6312526"/>
            <a:ext cx="2819399" cy="345796"/>
          </a:xfrm>
          <a:prstGeom prst="rect">
            <a:avLst/>
          </a:prstGeom>
        </p:spPr>
        <p:txBody>
          <a:bodyPr vert="horz" lIns="91440" tIns="45720" rIns="91440" bIns="45720" rtlCol="0" anchor="ctr"/>
          <a:lstStyle>
            <a:lvl1pPr algn="r">
              <a:defRPr sz="5400">
                <a:solidFill>
                  <a:schemeClr val="tx1">
                    <a:lumMod val="65000"/>
                    <a:lumOff val="35000"/>
                  </a:schemeClr>
                </a:solidFill>
                <a:uFillTx/>
              </a:defRPr>
            </a:lvl1pPr>
          </a:lstStyle>
          <a:p>
            <a:fld id="{2AA69C73-8DE1-4D3E-BC74-44635FA0176F}" type="slidenum">
              <a:rPr lang="ja-JP" altLang="en-US" smtClean="0">
                <a:uFillTx/>
              </a:rPr>
              <a:pPr/>
              <a:t>‹#›</a:t>
            </a:fld>
            <a:endParaRPr lang="ja-JP" altLang="en-US" dirty="0">
              <a:uFillTx/>
            </a:endParaRPr>
          </a:p>
        </p:txBody>
      </p:sp>
      <p:sp>
        <p:nvSpPr>
          <p:cNvPr id="12" name="Rectangle 11"/>
          <p:cNvSpPr>
            <a:spLocks/>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uFillTx/>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uFillTx/>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uFillTx/>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uFillTx/>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uFillTx/>
          <a:latin typeface="+mn-lt"/>
          <a:ea typeface="+mn-ea"/>
          <a:cs typeface="+mn-cs"/>
        </a:defRPr>
      </a:lvl9pPr>
    </p:bodyStyle>
    <p:otherStyle>
      <a:defPPr>
        <a:defRPr lang="en-US">
          <a:uFillTx/>
        </a:defRPr>
      </a:defPPr>
      <a:lvl1pPr marL="0" algn="l" defTabSz="914400" rtl="0" eaLnBrk="1" latinLnBrk="0" hangingPunct="1">
        <a:defRPr kumimoji="1" sz="1800" kern="1200">
          <a:solidFill>
            <a:schemeClr val="tx1"/>
          </a:solidFill>
          <a:uFillTx/>
          <a:latin typeface="+mn-lt"/>
          <a:ea typeface="+mn-ea"/>
          <a:cs typeface="+mn-cs"/>
        </a:defRPr>
      </a:lvl1pPr>
      <a:lvl2pPr marL="457200" algn="l" defTabSz="914400" rtl="0" eaLnBrk="1" latinLnBrk="0" hangingPunct="1">
        <a:defRPr kumimoji="1" sz="1800" kern="1200">
          <a:solidFill>
            <a:schemeClr val="tx1"/>
          </a:solidFill>
          <a:uFillTx/>
          <a:latin typeface="+mn-lt"/>
          <a:ea typeface="+mn-ea"/>
          <a:cs typeface="+mn-cs"/>
        </a:defRPr>
      </a:lvl2pPr>
      <a:lvl3pPr marL="914400" algn="l" defTabSz="914400" rtl="0" eaLnBrk="1" latinLnBrk="0" hangingPunct="1">
        <a:defRPr kumimoji="1" sz="1800" kern="1200">
          <a:solidFill>
            <a:schemeClr val="tx1"/>
          </a:solidFill>
          <a:uFillTx/>
          <a:latin typeface="+mn-lt"/>
          <a:ea typeface="+mn-ea"/>
          <a:cs typeface="+mn-cs"/>
        </a:defRPr>
      </a:lvl3pPr>
      <a:lvl4pPr marL="1371600" algn="l" defTabSz="914400" rtl="0" eaLnBrk="1" latinLnBrk="0" hangingPunct="1">
        <a:defRPr kumimoji="1" sz="1800" kern="1200">
          <a:solidFill>
            <a:schemeClr val="tx1"/>
          </a:solidFill>
          <a:uFillTx/>
          <a:latin typeface="+mn-lt"/>
          <a:ea typeface="+mn-ea"/>
          <a:cs typeface="+mn-cs"/>
        </a:defRPr>
      </a:lvl4pPr>
      <a:lvl5pPr marL="1828800" algn="l" defTabSz="914400" rtl="0" eaLnBrk="1" latinLnBrk="0" hangingPunct="1">
        <a:defRPr kumimoji="1" sz="1800" kern="1200">
          <a:solidFill>
            <a:schemeClr val="tx1"/>
          </a:solidFill>
          <a:uFillTx/>
          <a:latin typeface="+mn-lt"/>
          <a:ea typeface="+mn-ea"/>
          <a:cs typeface="+mn-cs"/>
        </a:defRPr>
      </a:lvl5pPr>
      <a:lvl6pPr marL="2286000" algn="l" defTabSz="914400" rtl="0" eaLnBrk="1" latinLnBrk="0" hangingPunct="1">
        <a:defRPr kumimoji="1" sz="1800" kern="1200">
          <a:solidFill>
            <a:schemeClr val="tx1"/>
          </a:solidFill>
          <a:uFillTx/>
          <a:latin typeface="+mn-lt"/>
          <a:ea typeface="+mn-ea"/>
          <a:cs typeface="+mn-cs"/>
        </a:defRPr>
      </a:lvl6pPr>
      <a:lvl7pPr marL="2743200" algn="l" defTabSz="914400" rtl="0" eaLnBrk="1" latinLnBrk="0" hangingPunct="1">
        <a:defRPr kumimoji="1" sz="1800" kern="1200">
          <a:solidFill>
            <a:schemeClr val="tx1"/>
          </a:solidFill>
          <a:uFillTx/>
          <a:latin typeface="+mn-lt"/>
          <a:ea typeface="+mn-ea"/>
          <a:cs typeface="+mn-cs"/>
        </a:defRPr>
      </a:lvl7pPr>
      <a:lvl8pPr marL="3200400" algn="l" defTabSz="914400" rtl="0" eaLnBrk="1" latinLnBrk="0" hangingPunct="1">
        <a:defRPr kumimoji="1" sz="1800" kern="1200">
          <a:solidFill>
            <a:schemeClr val="tx1"/>
          </a:solidFill>
          <a:uFillTx/>
          <a:latin typeface="+mn-lt"/>
          <a:ea typeface="+mn-ea"/>
          <a:cs typeface="+mn-cs"/>
        </a:defRPr>
      </a:lvl8pPr>
      <a:lvl9pPr marL="3657600" algn="l" defTabSz="914400" rtl="0" eaLnBrk="1" latinLnBrk="0" hangingPunct="1">
        <a:defRPr kumimoji="1" sz="1800" kern="1200">
          <a:solidFill>
            <a:schemeClr val="tx1"/>
          </a:solidFill>
          <a:uFillTx/>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tmp"/></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mizuhobank.co.jp/corporate/bizinfo/industry/sangyou/pdf/1039_03_03.pdf"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s://www.jma-net.com/1806"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www.satsuki-jutaku.jp/index.p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10373" y="847665"/>
            <a:ext cx="10926664" cy="4394988"/>
          </a:xfrm>
        </p:spPr>
        <p:txBody>
          <a:bodyPr/>
          <a:lstStyle/>
          <a:p>
            <a:r>
              <a:rPr kumimoji="1" lang="ja-JP" altLang="en-US" sz="9600" dirty="0">
                <a:solidFill>
                  <a:schemeClr val="accent2">
                    <a:lumMod val="50000"/>
                  </a:schemeClr>
                </a:solidFill>
                <a:uFillTx/>
              </a:rPr>
              <a:t>シニア世代に</a:t>
            </a:r>
            <a:r>
              <a:rPr kumimoji="1" lang="en-US" altLang="ja-JP" sz="9600" dirty="0">
                <a:solidFill>
                  <a:schemeClr val="accent2">
                    <a:lumMod val="50000"/>
                  </a:schemeClr>
                </a:solidFill>
                <a:uFillTx/>
              </a:rPr>
              <a:t/>
            </a:r>
            <a:br>
              <a:rPr kumimoji="1" lang="en-US" altLang="ja-JP" sz="9600" dirty="0">
                <a:solidFill>
                  <a:schemeClr val="accent2">
                    <a:lumMod val="50000"/>
                  </a:schemeClr>
                </a:solidFill>
                <a:uFillTx/>
              </a:rPr>
            </a:br>
            <a:r>
              <a:rPr kumimoji="1" lang="ja-JP" altLang="en-US" sz="9600" dirty="0">
                <a:solidFill>
                  <a:schemeClr val="accent2">
                    <a:lumMod val="50000"/>
                  </a:schemeClr>
                </a:solidFill>
                <a:uFillTx/>
              </a:rPr>
              <a:t>効果的な広告</a:t>
            </a:r>
          </a:p>
        </p:txBody>
      </p:sp>
      <p:sp>
        <p:nvSpPr>
          <p:cNvPr id="3" name="サブタイトル 2"/>
          <p:cNvSpPr>
            <a:spLocks noGrp="1"/>
          </p:cNvSpPr>
          <p:nvPr>
            <p:ph type="subTitle" idx="1"/>
          </p:nvPr>
        </p:nvSpPr>
        <p:spPr>
          <a:xfrm>
            <a:off x="2451019" y="5122236"/>
            <a:ext cx="8045373" cy="742279"/>
          </a:xfrm>
        </p:spPr>
        <p:txBody>
          <a:bodyPr>
            <a:noAutofit/>
          </a:bodyPr>
          <a:lstStyle/>
          <a:p>
            <a:r>
              <a:rPr lang="en-US" altLang="ja-JP" sz="2800" dirty="0">
                <a:solidFill>
                  <a:schemeClr val="accent2">
                    <a:lumMod val="50000"/>
                  </a:schemeClr>
                </a:solidFill>
                <a:uFillTx/>
              </a:rPr>
              <a:t>2018</a:t>
            </a:r>
            <a:r>
              <a:rPr lang="ja-JP" altLang="en-US" sz="2800" dirty="0">
                <a:solidFill>
                  <a:schemeClr val="accent2">
                    <a:lumMod val="50000"/>
                  </a:schemeClr>
                </a:solidFill>
                <a:uFillTx/>
              </a:rPr>
              <a:t>年</a:t>
            </a:r>
            <a:r>
              <a:rPr lang="en-US" altLang="ja-JP" sz="2800" dirty="0">
                <a:solidFill>
                  <a:schemeClr val="accent2">
                    <a:lumMod val="50000"/>
                  </a:schemeClr>
                </a:solidFill>
                <a:uFillTx/>
              </a:rPr>
              <a:t>12</a:t>
            </a:r>
            <a:r>
              <a:rPr lang="ja-JP" altLang="en-US" sz="2800" dirty="0">
                <a:solidFill>
                  <a:schemeClr val="accent2">
                    <a:lumMod val="50000"/>
                  </a:schemeClr>
                </a:solidFill>
                <a:uFillTx/>
              </a:rPr>
              <a:t>月</a:t>
            </a:r>
            <a:r>
              <a:rPr lang="en-US" altLang="ja-JP" sz="2800" dirty="0" smtClean="0">
                <a:solidFill>
                  <a:schemeClr val="accent2">
                    <a:lumMod val="50000"/>
                  </a:schemeClr>
                </a:solidFill>
                <a:uFillTx/>
              </a:rPr>
              <a:t>16</a:t>
            </a:r>
            <a:r>
              <a:rPr lang="ja-JP" altLang="en-US" sz="2800" dirty="0" smtClean="0">
                <a:solidFill>
                  <a:schemeClr val="accent2">
                    <a:lumMod val="50000"/>
                  </a:schemeClr>
                </a:solidFill>
                <a:uFillTx/>
              </a:rPr>
              <a:t>日</a:t>
            </a:r>
            <a:endParaRPr lang="en-US" altLang="ja-JP" sz="2800" dirty="0">
              <a:solidFill>
                <a:schemeClr val="accent2">
                  <a:lumMod val="50000"/>
                </a:schemeClr>
              </a:solidFill>
              <a:uFillTx/>
            </a:endParaRPr>
          </a:p>
          <a:p>
            <a:r>
              <a:rPr lang="ja-JP" altLang="en-US" sz="2800" dirty="0">
                <a:solidFill>
                  <a:schemeClr val="accent2">
                    <a:lumMod val="50000"/>
                  </a:schemeClr>
                </a:solidFill>
                <a:uFillTx/>
              </a:rPr>
              <a:t>東洋大学　峰尾ゼミナール　</a:t>
            </a:r>
            <a:r>
              <a:rPr lang="en-US" altLang="ja-JP" sz="2800" dirty="0">
                <a:solidFill>
                  <a:schemeClr val="accent2">
                    <a:lumMod val="50000"/>
                  </a:schemeClr>
                </a:solidFill>
                <a:uFillTx/>
              </a:rPr>
              <a:t>3</a:t>
            </a:r>
            <a:r>
              <a:rPr lang="ja-JP" altLang="en-US" sz="2800" dirty="0">
                <a:solidFill>
                  <a:schemeClr val="accent2">
                    <a:lumMod val="50000"/>
                  </a:schemeClr>
                </a:solidFill>
                <a:uFillTx/>
              </a:rPr>
              <a:t>年</a:t>
            </a:r>
            <a:endParaRPr lang="en-US" altLang="ja-JP" sz="2800" dirty="0">
              <a:solidFill>
                <a:schemeClr val="accent2">
                  <a:lumMod val="50000"/>
                </a:schemeClr>
              </a:solidFill>
              <a:uFillTx/>
            </a:endParaRPr>
          </a:p>
          <a:p>
            <a:r>
              <a:rPr lang="ja-JP" altLang="en-US" sz="2800" dirty="0">
                <a:solidFill>
                  <a:schemeClr val="accent2">
                    <a:lumMod val="50000"/>
                  </a:schemeClr>
                </a:solidFill>
                <a:uFillTx/>
              </a:rPr>
              <a:t>浅野　木村　斉藤　櫻井　菅原　高橋</a:t>
            </a:r>
            <a:endParaRPr lang="en-US" altLang="ja-JP" sz="2800" dirty="0">
              <a:solidFill>
                <a:schemeClr val="accent2">
                  <a:lumMod val="50000"/>
                </a:schemeClr>
              </a:solidFill>
              <a:uFillTx/>
            </a:endParaRPr>
          </a:p>
          <a:p>
            <a:endParaRPr kumimoji="1" lang="ja-JP" altLang="en-US" sz="2800" dirty="0">
              <a:solidFill>
                <a:schemeClr val="accent2">
                  <a:lumMod val="50000"/>
                </a:schemeClr>
              </a:solidFill>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kumimoji="1" lang="ja-JP" altLang="en-US" smtClean="0">
                <a:uFillTx/>
              </a:rPr>
              <a:t>1</a:t>
            </a:fld>
            <a:endParaRPr kumimoji="1" lang="ja-JP" altLang="en-US">
              <a:uFillTx/>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45911" y="1486524"/>
            <a:ext cx="11224264" cy="2921703"/>
          </a:xfrm>
        </p:spPr>
        <p:txBody>
          <a:bodyPr>
            <a:noAutofit/>
          </a:bodyPr>
          <a:lstStyle/>
          <a:p>
            <a:pPr marL="0" indent="0">
              <a:buNone/>
            </a:pPr>
            <a:r>
              <a:rPr lang="en-US" altLang="ja-JP" sz="2400" dirty="0"/>
              <a:t>【</a:t>
            </a:r>
            <a:r>
              <a:rPr lang="ja-JP" altLang="en-US" sz="2400" dirty="0"/>
              <a:t>安田</a:t>
            </a:r>
            <a:r>
              <a:rPr lang="en-US" altLang="ja-JP" sz="2400" dirty="0"/>
              <a:t>(2003)】</a:t>
            </a:r>
          </a:p>
          <a:p>
            <a:pPr marL="0" indent="0">
              <a:buNone/>
            </a:pPr>
            <a:r>
              <a:rPr lang="ja-JP" altLang="en-US" sz="2400" dirty="0"/>
              <a:t>年齢が進むほど個性化が顕著となり、市場として</a:t>
            </a:r>
            <a:r>
              <a:rPr lang="ja-JP" altLang="en-US" sz="2400" dirty="0" smtClean="0"/>
              <a:t>みれば小グループに</a:t>
            </a:r>
            <a:endParaRPr lang="en-US" altLang="ja-JP" sz="2400" dirty="0" smtClean="0"/>
          </a:p>
          <a:p>
            <a:pPr marL="0" indent="0">
              <a:buNone/>
            </a:pPr>
            <a:r>
              <a:rPr lang="ja-JP" altLang="en-US" sz="2400" dirty="0" smtClean="0"/>
              <a:t>別れて</a:t>
            </a:r>
            <a:r>
              <a:rPr lang="ja-JP" altLang="en-US" sz="2400" dirty="0"/>
              <a:t>しまう。</a:t>
            </a:r>
            <a:r>
              <a:rPr lang="ja-JP" altLang="en-US" sz="2400" dirty="0">
                <a:solidFill>
                  <a:srgbClr val="FF0000"/>
                </a:solidFill>
              </a:rPr>
              <a:t>画一的広告マーケティング</a:t>
            </a:r>
            <a:r>
              <a:rPr lang="ja-JP" altLang="en-US" sz="2400" dirty="0"/>
              <a:t>手法に頼ることには</a:t>
            </a:r>
            <a:r>
              <a:rPr lang="ja-JP" altLang="en-US" sz="2400" dirty="0">
                <a:solidFill>
                  <a:srgbClr val="FF0000"/>
                </a:solidFill>
              </a:rPr>
              <a:t>限界がある</a:t>
            </a:r>
            <a:r>
              <a:rPr lang="ja-JP" altLang="en-US" sz="2400" dirty="0"/>
              <a:t>。</a:t>
            </a:r>
            <a:endParaRPr lang="en-US" altLang="ja-JP" sz="2400" dirty="0"/>
          </a:p>
          <a:p>
            <a:pPr marL="0" indent="0">
              <a:buNone/>
            </a:pPr>
            <a:r>
              <a:rPr lang="en-US" altLang="ja-JP" sz="2400" dirty="0" smtClean="0">
                <a:uFillTx/>
              </a:rPr>
              <a:t>【</a:t>
            </a:r>
            <a:r>
              <a:rPr lang="ja-JP" altLang="en-US" sz="2400" dirty="0">
                <a:uFillTx/>
              </a:rPr>
              <a:t>鈴木</a:t>
            </a:r>
            <a:r>
              <a:rPr lang="en-US" altLang="ja-JP" sz="2400" dirty="0">
                <a:uFillTx/>
              </a:rPr>
              <a:t>(2010)】</a:t>
            </a:r>
          </a:p>
          <a:p>
            <a:pPr marL="0" indent="0">
              <a:buNone/>
            </a:pPr>
            <a:r>
              <a:rPr lang="ja-JP" altLang="en-US" sz="2400" dirty="0">
                <a:uFillTx/>
              </a:rPr>
              <a:t>シニア・マーケティングでは、</a:t>
            </a:r>
            <a:r>
              <a:rPr lang="ja-JP" altLang="en-US" sz="2400" dirty="0">
                <a:solidFill>
                  <a:srgbClr val="FF0000"/>
                </a:solidFill>
                <a:uFillTx/>
              </a:rPr>
              <a:t>「高齢者」とひとくくりにするのではなく</a:t>
            </a:r>
            <a:r>
              <a:rPr lang="ja-JP" altLang="en-US" sz="2400" dirty="0" smtClean="0">
                <a:uFillTx/>
              </a:rPr>
              <a:t>、</a:t>
            </a:r>
            <a:endParaRPr lang="en-US" altLang="ja-JP" sz="2400" dirty="0" smtClean="0">
              <a:uFillTx/>
            </a:endParaRPr>
          </a:p>
          <a:p>
            <a:pPr marL="0" indent="0">
              <a:buNone/>
            </a:pPr>
            <a:r>
              <a:rPr lang="ja-JP" altLang="en-US" sz="2400" dirty="0" smtClean="0">
                <a:uFillTx/>
              </a:rPr>
              <a:t>世代</a:t>
            </a:r>
            <a:r>
              <a:rPr lang="ja-JP" altLang="en-US" sz="2400" dirty="0">
                <a:uFillTx/>
              </a:rPr>
              <a:t>、ライフステージ、価値観、</a:t>
            </a:r>
            <a:r>
              <a:rPr lang="ja-JP" altLang="en-US" sz="2400" dirty="0">
                <a:solidFill>
                  <a:srgbClr val="FF0000"/>
                </a:solidFill>
                <a:uFillTx/>
              </a:rPr>
              <a:t>より</a:t>
            </a:r>
            <a:r>
              <a:rPr lang="ja-JP" altLang="en-US" sz="2400" b="1" dirty="0">
                <a:solidFill>
                  <a:srgbClr val="FF0000"/>
                </a:solidFill>
                <a:uFillTx/>
              </a:rPr>
              <a:t>細かな視点</a:t>
            </a:r>
            <a:r>
              <a:rPr lang="ja-JP" altLang="en-US" sz="2400" dirty="0">
                <a:solidFill>
                  <a:srgbClr val="FF0000"/>
                </a:solidFill>
                <a:uFillTx/>
              </a:rPr>
              <a:t>で見ていくことが必須</a:t>
            </a:r>
            <a:r>
              <a:rPr lang="ja-JP" altLang="en-US" sz="2400" dirty="0">
                <a:uFillTx/>
              </a:rPr>
              <a:t>となる</a:t>
            </a:r>
            <a:r>
              <a:rPr lang="ja-JP" altLang="en-US" sz="2400" dirty="0" smtClean="0">
                <a:uFillTx/>
              </a:rPr>
              <a:t>。</a:t>
            </a:r>
            <a:endParaRPr lang="en-US" altLang="ja-JP" sz="2400" dirty="0">
              <a:uFillTx/>
            </a:endParaRPr>
          </a:p>
        </p:txBody>
      </p:sp>
      <p:sp>
        <p:nvSpPr>
          <p:cNvPr id="9" name="正方形/長方形 8"/>
          <p:cNvSpPr>
            <a:spLocks/>
          </p:cNvSpPr>
          <p:nvPr/>
        </p:nvSpPr>
        <p:spPr>
          <a:xfrm>
            <a:off x="376550" y="1304243"/>
            <a:ext cx="11393624" cy="3390588"/>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スライド番号プレースホルダー 1"/>
          <p:cNvSpPr>
            <a:spLocks noGrp="1"/>
          </p:cNvSpPr>
          <p:nvPr>
            <p:ph type="sldNum" sz="quarter" idx="12"/>
          </p:nvPr>
        </p:nvSpPr>
        <p:spPr/>
        <p:txBody>
          <a:bodyPr/>
          <a:lstStyle/>
          <a:p>
            <a:fld id="{2AA69C73-8DE1-4D3E-BC74-44635FA0176F}" type="slidenum">
              <a:rPr lang="ja-JP" altLang="en-US" smtClean="0">
                <a:uFillTx/>
              </a:rPr>
              <a:pPr/>
              <a:t>10</a:t>
            </a:fld>
            <a:endParaRPr lang="ja-JP" altLang="en-US" dirty="0">
              <a:uFillTx/>
            </a:endParaRPr>
          </a:p>
        </p:txBody>
      </p:sp>
      <p:sp>
        <p:nvSpPr>
          <p:cNvPr id="8"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先行研究①②（シニア）</a:t>
            </a:r>
          </a:p>
        </p:txBody>
      </p:sp>
      <p:sp>
        <p:nvSpPr>
          <p:cNvPr id="5" name="テキスト ボックス 4"/>
          <p:cNvSpPr txBox="1"/>
          <p:nvPr/>
        </p:nvSpPr>
        <p:spPr>
          <a:xfrm>
            <a:off x="1774210" y="4981403"/>
            <a:ext cx="9184944" cy="1138773"/>
          </a:xfrm>
          <a:prstGeom prst="rect">
            <a:avLst/>
          </a:prstGeom>
        </p:spPr>
        <p:txBody>
          <a:bodyPr wrap="square" rtlCol="0">
            <a:spAutoFit/>
          </a:bodyPr>
          <a:lstStyle/>
          <a:p>
            <a:r>
              <a:rPr kumimoji="1" lang="ja-JP" altLang="en-US" sz="3200" dirty="0" smtClean="0"/>
              <a:t>→シニアを</a:t>
            </a:r>
            <a:r>
              <a:rPr kumimoji="1" lang="ja-JP" altLang="en-US" sz="3600" b="1" dirty="0" smtClean="0"/>
              <a:t>細分化</a:t>
            </a:r>
            <a:r>
              <a:rPr kumimoji="1" lang="ja-JP" altLang="en-US" sz="3200" dirty="0" smtClean="0"/>
              <a:t>し、それぞれにあった</a:t>
            </a:r>
            <a:endParaRPr kumimoji="1" lang="en-US" altLang="ja-JP" sz="3200" dirty="0" smtClean="0"/>
          </a:p>
          <a:p>
            <a:r>
              <a:rPr kumimoji="1" lang="ja-JP" altLang="en-US" sz="3200" dirty="0" smtClean="0"/>
              <a:t>　</a:t>
            </a:r>
            <a:r>
              <a:rPr kumimoji="1" lang="ja-JP" altLang="en-US" sz="3200" b="1" dirty="0" smtClean="0">
                <a:solidFill>
                  <a:srgbClr val="FF0000"/>
                </a:solidFill>
              </a:rPr>
              <a:t>*</a:t>
            </a:r>
            <a:r>
              <a:rPr kumimoji="1" lang="ja-JP" altLang="en-US" sz="3200" dirty="0" smtClean="0"/>
              <a:t>プロモーションを行う必要がある</a:t>
            </a:r>
            <a:endParaRPr kumimoji="1" lang="ja-JP" altLang="en-US" sz="3200" dirty="0"/>
          </a:p>
        </p:txBody>
      </p:sp>
      <p:sp>
        <p:nvSpPr>
          <p:cNvPr id="6" name="日付プレースホルダー 5"/>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7" name="正方形/長方形 6"/>
          <p:cNvSpPr/>
          <p:nvPr/>
        </p:nvSpPr>
        <p:spPr>
          <a:xfrm>
            <a:off x="6005125" y="6147134"/>
            <a:ext cx="5431295" cy="400110"/>
          </a:xfrm>
          <a:prstGeom prst="rect">
            <a:avLst/>
          </a:prstGeom>
        </p:spPr>
        <p:txBody>
          <a:bodyPr wrap="none">
            <a:spAutoFit/>
          </a:bodyPr>
          <a:lstStyle/>
          <a:p>
            <a:r>
              <a:rPr lang="ja-JP" altLang="en-US" sz="2000" b="1" dirty="0" smtClean="0">
                <a:solidFill>
                  <a:srgbClr val="FF0000"/>
                </a:solidFill>
              </a:rPr>
              <a:t>*</a:t>
            </a:r>
            <a:r>
              <a:rPr lang="ja-JP" altLang="en-US" sz="2000" dirty="0" smtClean="0"/>
              <a:t>＝スライド</a:t>
            </a:r>
            <a:r>
              <a:rPr lang="en-US" altLang="ja-JP" sz="2000" dirty="0" smtClean="0"/>
              <a:t>6</a:t>
            </a:r>
            <a:r>
              <a:rPr lang="ja-JP" altLang="en-US" sz="2000" dirty="0" smtClean="0"/>
              <a:t>から、今回はテレビ</a:t>
            </a:r>
            <a:r>
              <a:rPr lang="en-US" altLang="ja-JP" sz="2000" dirty="0" smtClean="0"/>
              <a:t>CM</a:t>
            </a:r>
            <a:r>
              <a:rPr lang="ja-JP" altLang="en-US" sz="2000" dirty="0" smtClean="0"/>
              <a:t>とする。</a:t>
            </a:r>
            <a:endParaRPr lang="ja-JP" alt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11</a:t>
            </a:fld>
            <a:endParaRPr lang="ja-JP" altLang="en-US" dirty="0">
              <a:uFillTx/>
            </a:endParaRPr>
          </a:p>
        </p:txBody>
      </p:sp>
      <p:sp>
        <p:nvSpPr>
          <p:cNvPr id="8" name="テキスト ボックス 7"/>
          <p:cNvSpPr txBox="1">
            <a:spLocks/>
          </p:cNvSpPr>
          <p:nvPr/>
        </p:nvSpPr>
        <p:spPr>
          <a:xfrm>
            <a:off x="697333" y="1638085"/>
            <a:ext cx="11267239" cy="1388585"/>
          </a:xfrm>
          <a:prstGeom prst="rect">
            <a:avLst/>
          </a:prstGeom>
        </p:spPr>
        <p:txBody>
          <a:bodyPr wrap="square" rtlCol="0">
            <a:spAutoFit/>
          </a:bodyPr>
          <a:lstStyle/>
          <a:p>
            <a:r>
              <a:rPr lang="ja-JP" altLang="en-US" sz="2400" dirty="0" smtClean="0">
                <a:solidFill>
                  <a:srgbClr val="000000">
                    <a:lumMod val="65000"/>
                    <a:lumOff val="35000"/>
                  </a:srgbClr>
                </a:solidFill>
                <a:uFillTx/>
              </a:rPr>
              <a:t>先行研究ではシニア</a:t>
            </a:r>
            <a:r>
              <a:rPr lang="ja-JP" altLang="en-US" sz="2400" dirty="0">
                <a:solidFill>
                  <a:srgbClr val="000000">
                    <a:lumMod val="65000"/>
                    <a:lumOff val="35000"/>
                  </a:srgbClr>
                </a:solidFill>
                <a:uFillTx/>
              </a:rPr>
              <a:t>を細分化する基準として、</a:t>
            </a:r>
            <a:endParaRPr lang="en-US" altLang="ja-JP" sz="2400" dirty="0">
              <a:solidFill>
                <a:srgbClr val="000000">
                  <a:lumMod val="65000"/>
                  <a:lumOff val="35000"/>
                </a:srgbClr>
              </a:solidFill>
              <a:uFillTx/>
            </a:endParaRPr>
          </a:p>
          <a:p>
            <a:r>
              <a:rPr lang="en-US" altLang="ja-JP" sz="2800" dirty="0">
                <a:solidFill>
                  <a:srgbClr val="000000">
                    <a:lumMod val="65000"/>
                    <a:lumOff val="35000"/>
                  </a:srgbClr>
                </a:solidFill>
                <a:uFillTx/>
              </a:rPr>
              <a:t>『</a:t>
            </a:r>
            <a:r>
              <a:rPr lang="ja-JP" altLang="en-US" sz="2800" dirty="0">
                <a:solidFill>
                  <a:srgbClr val="000000">
                    <a:lumMod val="65000"/>
                    <a:lumOff val="35000"/>
                  </a:srgbClr>
                </a:solidFill>
                <a:uFillTx/>
              </a:rPr>
              <a:t>年齢・性格・属性・ライフステージ・ライフスタイル</a:t>
            </a:r>
            <a:r>
              <a:rPr lang="en-US" altLang="ja-JP" sz="2800" dirty="0">
                <a:solidFill>
                  <a:srgbClr val="000000">
                    <a:lumMod val="65000"/>
                    <a:lumOff val="35000"/>
                  </a:srgbClr>
                </a:solidFill>
                <a:uFillTx/>
              </a:rPr>
              <a:t>』</a:t>
            </a:r>
            <a:r>
              <a:rPr lang="ja-JP" altLang="en-US" sz="2400" dirty="0">
                <a:solidFill>
                  <a:srgbClr val="000000">
                    <a:lumMod val="65000"/>
                    <a:lumOff val="35000"/>
                  </a:srgbClr>
                </a:solidFill>
                <a:uFillTx/>
              </a:rPr>
              <a:t>が</a:t>
            </a:r>
            <a:r>
              <a:rPr lang="ja-JP" altLang="en-US" sz="2400" dirty="0" smtClean="0">
                <a:solidFill>
                  <a:srgbClr val="000000">
                    <a:lumMod val="65000"/>
                    <a:lumOff val="35000"/>
                  </a:srgbClr>
                </a:solidFill>
                <a:uFillTx/>
              </a:rPr>
              <a:t>ある</a:t>
            </a:r>
            <a:endParaRPr lang="en-US" altLang="ja-JP" sz="2400" dirty="0">
              <a:solidFill>
                <a:srgbClr val="000000">
                  <a:lumMod val="65000"/>
                  <a:lumOff val="35000"/>
                </a:srgbClr>
              </a:solidFill>
              <a:uFillTx/>
            </a:endParaRPr>
          </a:p>
          <a:p>
            <a:pPr lvl="0">
              <a:lnSpc>
                <a:spcPct val="110000"/>
              </a:lnSpc>
              <a:spcBef>
                <a:spcPts val="700"/>
              </a:spcBef>
              <a:buClr>
                <a:srgbClr val="243D14"/>
              </a:buClr>
            </a:pPr>
            <a:endParaRPr kumimoji="1" lang="en-US" altLang="ja-JP" sz="2400" dirty="0">
              <a:solidFill>
                <a:srgbClr val="000000">
                  <a:lumMod val="65000"/>
                  <a:lumOff val="35000"/>
                </a:srgbClr>
              </a:solidFill>
              <a:uFillTx/>
            </a:endParaRPr>
          </a:p>
        </p:txBody>
      </p:sp>
      <p:sp>
        <p:nvSpPr>
          <p:cNvPr id="11" name="左中かっこ 10"/>
          <p:cNvSpPr>
            <a:spLocks/>
          </p:cNvSpPr>
          <p:nvPr/>
        </p:nvSpPr>
        <p:spPr>
          <a:xfrm rot="16200000">
            <a:off x="5096328" y="-1447772"/>
            <a:ext cx="611400" cy="8641580"/>
          </a:xfrm>
          <a:prstGeom prst="leftBrace">
            <a:avLst>
              <a:gd name="adj1" fmla="val 8333"/>
              <a:gd name="adj2" fmla="val 4893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uFillTx/>
            </a:endParaRPr>
          </a:p>
        </p:txBody>
      </p:sp>
      <p:sp>
        <p:nvSpPr>
          <p:cNvPr id="12" name="コンテンツ プレースホルダー 2"/>
          <p:cNvSpPr txBox="1">
            <a:spLocks/>
          </p:cNvSpPr>
          <p:nvPr/>
        </p:nvSpPr>
        <p:spPr>
          <a:xfrm>
            <a:off x="2833375" y="3130217"/>
            <a:ext cx="3718091" cy="866641"/>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uFillTx/>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uFillTx/>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uFillTx/>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uFillTx/>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uFillTx/>
                <a:latin typeface="+mn-lt"/>
                <a:ea typeface="+mn-ea"/>
                <a:cs typeface="+mn-cs"/>
              </a:defRPr>
            </a:lvl9pPr>
          </a:lstStyle>
          <a:p>
            <a:pPr marL="0" indent="0">
              <a:buFont typeface="Arial" panose="020B0604020202020204" pitchFamily="34" charset="0"/>
              <a:buNone/>
            </a:pPr>
            <a:endParaRPr lang="en-US" altLang="ja-JP" sz="2400" dirty="0">
              <a:uFillTx/>
            </a:endParaRPr>
          </a:p>
        </p:txBody>
      </p:sp>
      <p:sp>
        <p:nvSpPr>
          <p:cNvPr id="13" name="爆発: 8 pt 12"/>
          <p:cNvSpPr>
            <a:spLocks/>
          </p:cNvSpPr>
          <p:nvPr/>
        </p:nvSpPr>
        <p:spPr>
          <a:xfrm>
            <a:off x="1654309" y="3916795"/>
            <a:ext cx="7622804" cy="2239375"/>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uFillTx/>
            </a:endParaRPr>
          </a:p>
        </p:txBody>
      </p:sp>
      <p:sp>
        <p:nvSpPr>
          <p:cNvPr id="15" name="正方形/長方形 14"/>
          <p:cNvSpPr>
            <a:spLocks/>
          </p:cNvSpPr>
          <p:nvPr/>
        </p:nvSpPr>
        <p:spPr>
          <a:xfrm>
            <a:off x="909915" y="4712992"/>
            <a:ext cx="10443885" cy="584775"/>
          </a:xfrm>
          <a:prstGeom prst="rect">
            <a:avLst/>
          </a:prstGeom>
        </p:spPr>
        <p:txBody>
          <a:bodyPr wrap="none">
            <a:spAutoFit/>
          </a:bodyPr>
          <a:lstStyle/>
          <a:p>
            <a:r>
              <a:rPr lang="ja-JP" altLang="en-US" sz="3200" dirty="0">
                <a:uFillTx/>
              </a:rPr>
              <a:t>実際に、シニアを</a:t>
            </a:r>
            <a:r>
              <a:rPr lang="ja-JP" altLang="en-US" sz="3200" b="1" u="sng" dirty="0">
                <a:uFillTx/>
              </a:rPr>
              <a:t>具体的に細分化</a:t>
            </a:r>
            <a:r>
              <a:rPr lang="ja-JP" altLang="en-US" sz="3200" dirty="0">
                <a:uFillTx/>
              </a:rPr>
              <a:t>している研究は</a:t>
            </a:r>
            <a:r>
              <a:rPr lang="ja-JP" altLang="en-US" sz="3200" dirty="0" smtClean="0">
                <a:uFillTx/>
              </a:rPr>
              <a:t>ない！</a:t>
            </a:r>
            <a:endParaRPr lang="en-US" altLang="ja-JP" sz="3200" dirty="0">
              <a:uFillTx/>
            </a:endParaRPr>
          </a:p>
        </p:txBody>
      </p:sp>
      <p:sp>
        <p:nvSpPr>
          <p:cNvPr id="16"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先行研究①②（シニア）</a:t>
            </a:r>
          </a:p>
        </p:txBody>
      </p:sp>
      <p:sp>
        <p:nvSpPr>
          <p:cNvPr id="2" name="テキスト ボックス 1"/>
          <p:cNvSpPr txBox="1">
            <a:spLocks/>
          </p:cNvSpPr>
          <p:nvPr/>
        </p:nvSpPr>
        <p:spPr>
          <a:xfrm>
            <a:off x="4580665" y="3325583"/>
            <a:ext cx="3427391" cy="523220"/>
          </a:xfrm>
          <a:prstGeom prst="rect">
            <a:avLst/>
          </a:prstGeom>
          <a:noFill/>
        </p:spPr>
        <p:txBody>
          <a:bodyPr wrap="square" rtlCol="0">
            <a:spAutoFit/>
          </a:bodyPr>
          <a:lstStyle/>
          <a:p>
            <a:r>
              <a:rPr kumimoji="1" lang="ja-JP" altLang="en-US" sz="2800" dirty="0" smtClean="0">
                <a:uFillTx/>
              </a:rPr>
              <a:t>しかし</a:t>
            </a:r>
            <a:r>
              <a:rPr kumimoji="1" lang="en-US" altLang="ja-JP" sz="2800" dirty="0" smtClean="0">
                <a:uFillTx/>
              </a:rPr>
              <a:t>…</a:t>
            </a:r>
            <a:endParaRPr kumimoji="1" lang="ja-JP" altLang="en-US" sz="2800" dirty="0">
              <a:uFillTx/>
            </a:endParaRPr>
          </a:p>
        </p:txBody>
      </p:sp>
      <p:sp>
        <p:nvSpPr>
          <p:cNvPr id="3" name="テキスト ボックス 2"/>
          <p:cNvSpPr txBox="1">
            <a:spLocks/>
          </p:cNvSpPr>
          <p:nvPr/>
        </p:nvSpPr>
        <p:spPr>
          <a:xfrm>
            <a:off x="6299544" y="2907665"/>
            <a:ext cx="5877671" cy="353943"/>
          </a:xfrm>
          <a:prstGeom prst="rect">
            <a:avLst/>
          </a:prstGeom>
          <a:noFill/>
        </p:spPr>
        <p:txBody>
          <a:bodyPr wrap="square" rtlCol="0">
            <a:spAutoFit/>
          </a:bodyPr>
          <a:lstStyle/>
          <a:p>
            <a:r>
              <a:rPr lang="ja-JP" altLang="en-US" sz="1700" dirty="0"/>
              <a:t>安田</a:t>
            </a:r>
            <a:r>
              <a:rPr lang="en-US" altLang="ja-JP" sz="1700" dirty="0"/>
              <a:t>(</a:t>
            </a:r>
            <a:r>
              <a:rPr lang="en-US" altLang="ja-JP" sz="1700" dirty="0" smtClean="0"/>
              <a:t>2003)</a:t>
            </a:r>
            <a:r>
              <a:rPr lang="ja-JP" altLang="en-US" sz="1700" dirty="0" smtClean="0"/>
              <a:t>斎藤ら</a:t>
            </a:r>
            <a:r>
              <a:rPr lang="en-US" altLang="ja-JP" sz="1700" dirty="0" smtClean="0"/>
              <a:t>(2003)</a:t>
            </a:r>
            <a:r>
              <a:rPr lang="ja-JP" altLang="en-US" sz="1700" dirty="0" smtClean="0"/>
              <a:t>出家</a:t>
            </a:r>
            <a:r>
              <a:rPr lang="en-US" altLang="ja-JP" sz="1700" dirty="0"/>
              <a:t>(2008)</a:t>
            </a:r>
            <a:r>
              <a:rPr kumimoji="1" lang="ja-JP" altLang="en-US" sz="1700" dirty="0" smtClean="0">
                <a:uFillTx/>
              </a:rPr>
              <a:t>鈴木</a:t>
            </a:r>
            <a:r>
              <a:rPr kumimoji="1" lang="en-US" altLang="ja-JP" sz="1700" dirty="0" smtClean="0">
                <a:uFillTx/>
              </a:rPr>
              <a:t>(2010)</a:t>
            </a:r>
            <a:r>
              <a:rPr kumimoji="1" lang="ja-JP" altLang="en-US" sz="1700" dirty="0" smtClean="0">
                <a:uFillTx/>
              </a:rPr>
              <a:t> 今井</a:t>
            </a:r>
            <a:r>
              <a:rPr kumimoji="1" lang="en-US" altLang="ja-JP" sz="1700" dirty="0" smtClean="0">
                <a:uFillTx/>
              </a:rPr>
              <a:t>(2018)</a:t>
            </a:r>
            <a:endParaRPr kumimoji="1" lang="ja-JP" altLang="en-US" sz="1700" dirty="0">
              <a:uFillTx/>
            </a:endParaRPr>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1963076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57163" y="1542197"/>
            <a:ext cx="11477673" cy="2743200"/>
          </a:xfrm>
        </p:spPr>
        <p:txBody>
          <a:bodyPr>
            <a:noAutofit/>
          </a:bodyPr>
          <a:lstStyle/>
          <a:p>
            <a:pPr marL="0" indent="0">
              <a:buNone/>
            </a:pPr>
            <a:r>
              <a:rPr lang="en-US" altLang="ja-JP" sz="2200" dirty="0">
                <a:uFillTx/>
              </a:rPr>
              <a:t>【</a:t>
            </a:r>
            <a:r>
              <a:rPr lang="ja-JP" altLang="en-US" sz="2200" dirty="0">
                <a:uFillTx/>
              </a:rPr>
              <a:t>出家</a:t>
            </a:r>
            <a:r>
              <a:rPr lang="en-US" altLang="ja-JP" sz="2200" dirty="0">
                <a:uFillTx/>
              </a:rPr>
              <a:t>(2008)】</a:t>
            </a:r>
          </a:p>
          <a:p>
            <a:pPr marL="0" indent="0">
              <a:buNone/>
            </a:pPr>
            <a:r>
              <a:rPr lang="ja-JP" altLang="en-US" sz="2200" dirty="0" smtClean="0">
                <a:solidFill>
                  <a:schemeClr val="tx1"/>
                </a:solidFill>
                <a:uFillTx/>
              </a:rPr>
              <a:t>世代</a:t>
            </a:r>
            <a:r>
              <a:rPr lang="ja-JP" altLang="en-US" sz="2200" dirty="0">
                <a:solidFill>
                  <a:schemeClr val="tx1"/>
                </a:solidFill>
                <a:uFillTx/>
              </a:rPr>
              <a:t>や年齢で区切るのではなく</a:t>
            </a:r>
            <a:r>
              <a:rPr lang="ja-JP" altLang="en-US" sz="2200" dirty="0" smtClean="0">
                <a:solidFill>
                  <a:schemeClr val="tx1"/>
                </a:solidFill>
                <a:uFillTx/>
              </a:rPr>
              <a:t>、</a:t>
            </a:r>
            <a:r>
              <a:rPr lang="ja-JP" altLang="en-US" sz="2200" b="1" dirty="0" smtClean="0">
                <a:solidFill>
                  <a:srgbClr val="FF0000"/>
                </a:solidFill>
                <a:uFillTx/>
              </a:rPr>
              <a:t>「</a:t>
            </a:r>
            <a:r>
              <a:rPr lang="ja-JP" altLang="en-US" sz="2200" b="1" dirty="0">
                <a:solidFill>
                  <a:srgbClr val="FF0000"/>
                </a:solidFill>
                <a:uFillTx/>
              </a:rPr>
              <a:t>シニアのライフスタイル」</a:t>
            </a:r>
            <a:r>
              <a:rPr lang="ja-JP" altLang="en-US" sz="2200" b="1" dirty="0">
                <a:solidFill>
                  <a:schemeClr val="tx1"/>
                </a:solidFill>
                <a:uFillTx/>
              </a:rPr>
              <a:t>が消費行動を決定する。</a:t>
            </a:r>
            <a:endParaRPr lang="en-US" altLang="ja-JP" sz="2200" b="1" dirty="0">
              <a:solidFill>
                <a:schemeClr val="tx1"/>
              </a:solidFill>
              <a:uFillTx/>
            </a:endParaRPr>
          </a:p>
          <a:p>
            <a:pPr marL="0" indent="0">
              <a:buNone/>
            </a:pPr>
            <a:endParaRPr lang="en-US" altLang="ja-JP" sz="200" dirty="0">
              <a:uFillTx/>
            </a:endParaRPr>
          </a:p>
          <a:p>
            <a:pPr marL="0" indent="0">
              <a:buNone/>
            </a:pPr>
            <a:endParaRPr lang="en-US" altLang="ja-JP" sz="1200" dirty="0" smtClean="0">
              <a:uFillTx/>
            </a:endParaRPr>
          </a:p>
          <a:p>
            <a:pPr marL="0" indent="0">
              <a:buNone/>
            </a:pPr>
            <a:endParaRPr lang="en-US" altLang="ja-JP" sz="2200" dirty="0" smtClean="0">
              <a:uFillTx/>
            </a:endParaRPr>
          </a:p>
          <a:p>
            <a:pPr marL="0" indent="0">
              <a:buNone/>
            </a:pPr>
            <a:r>
              <a:rPr lang="en-US" altLang="ja-JP" sz="2200" dirty="0" smtClean="0">
                <a:uFillTx/>
              </a:rPr>
              <a:t>【</a:t>
            </a:r>
            <a:r>
              <a:rPr lang="ja-JP" altLang="en-US" sz="2200" dirty="0">
                <a:uFillTx/>
              </a:rPr>
              <a:t>仁平</a:t>
            </a:r>
            <a:r>
              <a:rPr lang="en-US" altLang="ja-JP" sz="2200" dirty="0">
                <a:uFillTx/>
              </a:rPr>
              <a:t>(2005)】</a:t>
            </a:r>
          </a:p>
          <a:p>
            <a:pPr marL="0" indent="0">
              <a:buNone/>
            </a:pPr>
            <a:r>
              <a:rPr lang="ja-JP" altLang="en-US" sz="2200" dirty="0">
                <a:uFillTx/>
              </a:rPr>
              <a:t>消費者の</a:t>
            </a:r>
            <a:r>
              <a:rPr lang="ja-JP" altLang="en-US" sz="2200" b="1" dirty="0">
                <a:solidFill>
                  <a:srgbClr val="FF0000"/>
                </a:solidFill>
                <a:uFillTx/>
              </a:rPr>
              <a:t>ライフスタイル</a:t>
            </a:r>
            <a:r>
              <a:rPr lang="ja-JP" altLang="en-US" sz="2200" dirty="0">
                <a:uFillTx/>
              </a:rPr>
              <a:t>を理解することは、</a:t>
            </a:r>
            <a:r>
              <a:rPr lang="ja-JP" altLang="en-US" sz="2200" dirty="0">
                <a:solidFill>
                  <a:srgbClr val="FF0000"/>
                </a:solidFill>
                <a:uFillTx/>
              </a:rPr>
              <a:t>消費者の背後にある生活全体を</a:t>
            </a:r>
            <a:r>
              <a:rPr lang="ja-JP" altLang="en-US" sz="2200" dirty="0" smtClean="0">
                <a:solidFill>
                  <a:srgbClr val="FF0000"/>
                </a:solidFill>
                <a:uFillTx/>
              </a:rPr>
              <a:t>貫く</a:t>
            </a:r>
            <a:endParaRPr lang="en-US" altLang="ja-JP" sz="2200" dirty="0" smtClean="0">
              <a:solidFill>
                <a:srgbClr val="FF0000"/>
              </a:solidFill>
              <a:uFillTx/>
            </a:endParaRPr>
          </a:p>
          <a:p>
            <a:pPr marL="0" indent="0">
              <a:buNone/>
            </a:pPr>
            <a:r>
              <a:rPr lang="ja-JP" altLang="en-US" sz="2200" dirty="0" smtClean="0">
                <a:solidFill>
                  <a:srgbClr val="FF0000"/>
                </a:solidFill>
                <a:uFillTx/>
              </a:rPr>
              <a:t>消費者</a:t>
            </a:r>
            <a:r>
              <a:rPr lang="ja-JP" altLang="en-US" sz="2200" dirty="0">
                <a:solidFill>
                  <a:srgbClr val="FF0000"/>
                </a:solidFill>
                <a:uFillTx/>
              </a:rPr>
              <a:t>行動のメカニズム</a:t>
            </a:r>
            <a:r>
              <a:rPr lang="ja-JP" altLang="en-US" sz="2200" dirty="0">
                <a:uFillTx/>
              </a:rPr>
              <a:t>を明らかにすることに繋がる。</a:t>
            </a:r>
            <a:endParaRPr lang="en-US" altLang="ja-JP" sz="2200" dirty="0">
              <a:uFillTx/>
            </a:endParaRPr>
          </a:p>
        </p:txBody>
      </p:sp>
      <p:sp>
        <p:nvSpPr>
          <p:cNvPr id="7" name="正方形/長方形 6"/>
          <p:cNvSpPr>
            <a:spLocks/>
          </p:cNvSpPr>
          <p:nvPr/>
        </p:nvSpPr>
        <p:spPr>
          <a:xfrm>
            <a:off x="347457" y="1433016"/>
            <a:ext cx="11487379" cy="113276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スライド番号プレースホルダー 8"/>
          <p:cNvSpPr>
            <a:spLocks noGrp="1"/>
          </p:cNvSpPr>
          <p:nvPr>
            <p:ph type="sldNum" sz="quarter" idx="12"/>
          </p:nvPr>
        </p:nvSpPr>
        <p:spPr/>
        <p:txBody>
          <a:bodyPr/>
          <a:lstStyle/>
          <a:p>
            <a:fld id="{2AA69C73-8DE1-4D3E-BC74-44635FA0176F}" type="slidenum">
              <a:rPr lang="ja-JP" altLang="en-US" smtClean="0">
                <a:uFillTx/>
              </a:rPr>
              <a:pPr/>
              <a:t>12</a:t>
            </a:fld>
            <a:endParaRPr lang="ja-JP" altLang="en-US" dirty="0">
              <a:uFillTx/>
            </a:endParaRPr>
          </a:p>
        </p:txBody>
      </p:sp>
      <p:sp>
        <p:nvSpPr>
          <p:cNvPr id="11" name="コンテンツ プレースホルダー 2"/>
          <p:cNvSpPr txBox="1">
            <a:spLocks/>
          </p:cNvSpPr>
          <p:nvPr/>
        </p:nvSpPr>
        <p:spPr>
          <a:xfrm>
            <a:off x="700355" y="4994266"/>
            <a:ext cx="10361202" cy="1318260"/>
          </a:xfrm>
          <a:prstGeom prst="rect">
            <a:avLst/>
          </a:prstGeom>
        </p:spPr>
        <p:txBody>
          <a:bodyPr vert="horz" lIns="91440" tIns="45720" rIns="91440" bIns="45720" rtlCol="0">
            <a:norm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uFillTx/>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uFillTx/>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uFillTx/>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uFillTx/>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uFillTx/>
                <a:latin typeface="+mn-lt"/>
                <a:ea typeface="+mn-ea"/>
                <a:cs typeface="+mn-cs"/>
              </a:defRPr>
            </a:lvl9pPr>
          </a:lstStyle>
          <a:p>
            <a:pPr marL="0" indent="0">
              <a:buFont typeface="Arial" panose="020B0604020202020204" pitchFamily="34" charset="0"/>
              <a:buNone/>
            </a:pPr>
            <a:r>
              <a:rPr lang="ja-JP" altLang="en-US" sz="3200" dirty="0">
                <a:uFillTx/>
              </a:rPr>
              <a:t>→今回の研究では、</a:t>
            </a:r>
            <a:endParaRPr lang="en-US" altLang="ja-JP" sz="3200" dirty="0">
              <a:uFillTx/>
            </a:endParaRPr>
          </a:p>
          <a:p>
            <a:pPr marL="0" indent="0">
              <a:buFont typeface="Arial" panose="020B0604020202020204" pitchFamily="34" charset="0"/>
              <a:buNone/>
            </a:pPr>
            <a:r>
              <a:rPr lang="ja-JP" altLang="en-US" sz="3200" dirty="0">
                <a:uFillTx/>
                <a:latin typeface="+mn-ea"/>
              </a:rPr>
              <a:t>　</a:t>
            </a:r>
            <a:r>
              <a:rPr lang="ja-JP" altLang="en-US" sz="3200" b="1" u="sng" dirty="0">
                <a:uFillTx/>
                <a:latin typeface="+mn-ea"/>
              </a:rPr>
              <a:t>ライフスタイル</a:t>
            </a:r>
            <a:r>
              <a:rPr lang="ja-JP" altLang="en-US" sz="3200" u="sng" dirty="0">
                <a:uFillTx/>
                <a:latin typeface="+mn-ea"/>
              </a:rPr>
              <a:t>を基準にシニアの分類を行なっていく</a:t>
            </a:r>
          </a:p>
          <a:p>
            <a:pPr marL="0" indent="0">
              <a:buFont typeface="Arial" panose="020B0604020202020204" pitchFamily="34" charset="0"/>
              <a:buNone/>
            </a:pPr>
            <a:endParaRPr lang="ja-JP" altLang="en-US" sz="3200" dirty="0">
              <a:uFillTx/>
            </a:endParaRPr>
          </a:p>
        </p:txBody>
      </p:sp>
      <p:sp>
        <p:nvSpPr>
          <p:cNvPr id="10"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先行研究③④</a:t>
            </a:r>
            <a:r>
              <a:rPr lang="ja-JP" altLang="en-US" dirty="0" smtClean="0">
                <a:uFillTx/>
              </a:rPr>
              <a:t>（シニア）</a:t>
            </a:r>
            <a:endParaRPr lang="ja-JP" altLang="en-US" dirty="0">
              <a:uFillTx/>
            </a:endParaRPr>
          </a:p>
        </p:txBody>
      </p:sp>
      <p:sp>
        <p:nvSpPr>
          <p:cNvPr id="2" name="日付プレースホルダー 1"/>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8" name="正方形/長方形 7"/>
          <p:cNvSpPr>
            <a:spLocks/>
          </p:cNvSpPr>
          <p:nvPr/>
        </p:nvSpPr>
        <p:spPr>
          <a:xfrm>
            <a:off x="347457" y="3267611"/>
            <a:ext cx="11487379" cy="1495458"/>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 name="テキスト ボックス 3"/>
          <p:cNvSpPr txBox="1"/>
          <p:nvPr/>
        </p:nvSpPr>
        <p:spPr>
          <a:xfrm>
            <a:off x="376550" y="2816419"/>
            <a:ext cx="4348705" cy="369332"/>
          </a:xfrm>
          <a:prstGeom prst="rect">
            <a:avLst/>
          </a:prstGeom>
        </p:spPr>
        <p:txBody>
          <a:bodyPr wrap="square" rtlCol="0">
            <a:spAutoFit/>
          </a:bodyPr>
          <a:lstStyle/>
          <a:p>
            <a:r>
              <a:rPr kumimoji="1" lang="ja-JP" altLang="en-US" dirty="0" smtClean="0"/>
              <a:t>ライフスタイルについて</a:t>
            </a:r>
            <a:r>
              <a:rPr lang="ja-JP" altLang="en-US" dirty="0"/>
              <a:t>は</a:t>
            </a:r>
            <a:r>
              <a:rPr kumimoji="1" lang="en-US" altLang="ja-JP" dirty="0" smtClean="0"/>
              <a:t>…</a:t>
            </a:r>
            <a:endParaRPr kumimoji="1"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山形 11"/>
          <p:cNvSpPr/>
          <p:nvPr/>
        </p:nvSpPr>
        <p:spPr>
          <a:xfrm>
            <a:off x="5484679" y="2512277"/>
            <a:ext cx="5130362" cy="2030586"/>
          </a:xfrm>
          <a:prstGeom prst="chevron">
            <a:avLst/>
          </a:prstGeom>
          <a:solidFill>
            <a:schemeClr val="accent6">
              <a:lumMod val="60000"/>
              <a:lumOff val="4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ホームベース 7"/>
          <p:cNvSpPr/>
          <p:nvPr/>
        </p:nvSpPr>
        <p:spPr>
          <a:xfrm>
            <a:off x="1251678" y="2476764"/>
            <a:ext cx="4439371" cy="2066099"/>
          </a:xfrm>
          <a:prstGeom prst="homePlate">
            <a:avLst/>
          </a:prstGeom>
          <a:solidFill>
            <a:srgbClr val="FFC000"/>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これか</a:t>
            </a:r>
            <a:r>
              <a:rPr lang="ja-JP" altLang="en-US" dirty="0"/>
              <a:t>ら</a:t>
            </a:r>
            <a:r>
              <a:rPr lang="ja-JP" altLang="en-US" dirty="0" smtClean="0"/>
              <a:t>の流れ</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13</a:t>
            </a:fld>
            <a:endParaRPr lang="ja-JP" altLang="en-US" dirty="0">
              <a:uFillTx/>
            </a:endParaRPr>
          </a:p>
        </p:txBody>
      </p:sp>
      <p:sp>
        <p:nvSpPr>
          <p:cNvPr id="9" name="テキスト ボックス 8"/>
          <p:cNvSpPr txBox="1"/>
          <p:nvPr/>
        </p:nvSpPr>
        <p:spPr>
          <a:xfrm>
            <a:off x="1647429" y="3173627"/>
            <a:ext cx="3647868" cy="707886"/>
          </a:xfrm>
          <a:prstGeom prst="rect">
            <a:avLst/>
          </a:prstGeom>
        </p:spPr>
        <p:txBody>
          <a:bodyPr wrap="square" rtlCol="0">
            <a:spAutoFit/>
          </a:bodyPr>
          <a:lstStyle/>
          <a:p>
            <a:r>
              <a:rPr lang="ja-JP" altLang="en-US" sz="4000" b="1" dirty="0"/>
              <a:t>シニアの</a:t>
            </a:r>
            <a:r>
              <a:rPr lang="ja-JP" altLang="en-US" sz="4000" b="1" dirty="0" smtClean="0"/>
              <a:t>分類</a:t>
            </a:r>
            <a:endParaRPr lang="ja-JP" altLang="en-US" sz="4000" b="1" dirty="0"/>
          </a:p>
        </p:txBody>
      </p:sp>
      <p:sp>
        <p:nvSpPr>
          <p:cNvPr id="11" name="テキスト ボックス 10"/>
          <p:cNvSpPr txBox="1"/>
          <p:nvPr/>
        </p:nvSpPr>
        <p:spPr>
          <a:xfrm>
            <a:off x="6959109" y="3155870"/>
            <a:ext cx="2964941" cy="707886"/>
          </a:xfrm>
          <a:prstGeom prst="rect">
            <a:avLst/>
          </a:prstGeom>
        </p:spPr>
        <p:txBody>
          <a:bodyPr wrap="square" rtlCol="0">
            <a:spAutoFit/>
          </a:bodyPr>
          <a:lstStyle/>
          <a:p>
            <a:r>
              <a:rPr lang="ja-JP" altLang="en-US" sz="4000" b="1" dirty="0" smtClean="0"/>
              <a:t>テレビ</a:t>
            </a:r>
            <a:r>
              <a:rPr lang="en-US" altLang="ja-JP" sz="4000" b="1" dirty="0" smtClean="0"/>
              <a:t>CM</a:t>
            </a:r>
          </a:p>
        </p:txBody>
      </p:sp>
      <p:sp>
        <p:nvSpPr>
          <p:cNvPr id="17" name="テキスト ボックス 16"/>
          <p:cNvSpPr txBox="1"/>
          <p:nvPr/>
        </p:nvSpPr>
        <p:spPr>
          <a:xfrm>
            <a:off x="1145907" y="1815414"/>
            <a:ext cx="4449170" cy="523220"/>
          </a:xfrm>
          <a:prstGeom prst="rect">
            <a:avLst/>
          </a:prstGeom>
        </p:spPr>
        <p:txBody>
          <a:bodyPr wrap="square" rtlCol="0">
            <a:spAutoFit/>
          </a:bodyPr>
          <a:lstStyle/>
          <a:p>
            <a:r>
              <a:rPr kumimoji="1" lang="ja-JP" altLang="en-US" sz="2800" b="1" dirty="0" smtClean="0">
                <a:solidFill>
                  <a:srgbClr val="FF0000"/>
                </a:solidFill>
              </a:rPr>
              <a:t>ライフスタイルによる</a:t>
            </a:r>
            <a:endParaRPr kumimoji="1" lang="ja-JP" altLang="en-US" sz="2800" b="1" dirty="0">
              <a:solidFill>
                <a:srgbClr val="FF0000"/>
              </a:solidFill>
            </a:endParaRPr>
          </a:p>
        </p:txBody>
      </p:sp>
    </p:spTree>
    <p:extLst>
      <p:ext uri="{BB962C8B-B14F-4D97-AF65-F5344CB8AC3E}">
        <p14:creationId xmlns:p14="http://schemas.microsoft.com/office/powerpoint/2010/main" val="3189592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87153" y="1523984"/>
            <a:ext cx="11522626" cy="4849029"/>
          </a:xfrm>
        </p:spPr>
        <p:txBody>
          <a:bodyPr>
            <a:normAutofit/>
          </a:bodyPr>
          <a:lstStyle/>
          <a:p>
            <a:pPr marL="0" indent="0">
              <a:buNone/>
            </a:pPr>
            <a:r>
              <a:rPr kumimoji="1" lang="ja-JP" altLang="en-US" sz="2600" dirty="0">
                <a:uFillTx/>
              </a:rPr>
              <a:t>今回はシニアの分類を行なう</a:t>
            </a:r>
            <a:r>
              <a:rPr lang="ja-JP" altLang="en-US" sz="2600" dirty="0">
                <a:uFillTx/>
              </a:rPr>
              <a:t>にあたって、</a:t>
            </a:r>
            <a:endParaRPr lang="en-US" altLang="ja-JP" sz="2600" dirty="0">
              <a:uFillTx/>
            </a:endParaRPr>
          </a:p>
          <a:p>
            <a:pPr marL="0" indent="0">
              <a:buNone/>
            </a:pPr>
            <a:r>
              <a:rPr lang="ja-JP" altLang="en-US" sz="2600" dirty="0">
                <a:uFillTx/>
              </a:rPr>
              <a:t>以下の二次データを比較検討した</a:t>
            </a:r>
            <a:r>
              <a:rPr lang="ja-JP" altLang="en-US" sz="2600" dirty="0" smtClean="0">
                <a:uFillTx/>
              </a:rPr>
              <a:t>。</a:t>
            </a:r>
            <a:endParaRPr lang="en-US" altLang="ja-JP" sz="2600" dirty="0" smtClean="0">
              <a:uFillTx/>
            </a:endParaRPr>
          </a:p>
          <a:p>
            <a:pPr marL="0" indent="0">
              <a:buNone/>
            </a:pPr>
            <a:endParaRPr lang="ja-JP" altLang="en-US" sz="2600" dirty="0">
              <a:uFillTx/>
            </a:endParaRPr>
          </a:p>
          <a:p>
            <a:pPr marL="0" indent="0">
              <a:buNone/>
            </a:pPr>
            <a:endParaRPr lang="en-US" altLang="ja-JP" sz="200" dirty="0">
              <a:uFillTx/>
              <a:latin typeface="+mn-ea"/>
            </a:endParaRPr>
          </a:p>
          <a:p>
            <a:pPr marL="0" indent="0">
              <a:buNone/>
            </a:pPr>
            <a:r>
              <a:rPr lang="ja-JP" altLang="en-US" sz="2000" dirty="0">
                <a:uFillTx/>
                <a:latin typeface="+mn-ea"/>
              </a:rPr>
              <a:t>・ビデオリサーチ社</a:t>
            </a:r>
            <a:r>
              <a:rPr lang="en-US" altLang="ja-JP" sz="2000" dirty="0">
                <a:uFillTx/>
                <a:latin typeface="+mn-ea"/>
              </a:rPr>
              <a:t>(2014)</a:t>
            </a:r>
            <a:r>
              <a:rPr lang="ja-JP" altLang="en-US" sz="2000" dirty="0">
                <a:uFillTx/>
                <a:latin typeface="+mn-ea"/>
              </a:rPr>
              <a:t>「シニア層メディア接触と生活意識調査」</a:t>
            </a:r>
            <a:endParaRPr lang="en-US" altLang="ja-JP" sz="2000" dirty="0">
              <a:uFillTx/>
              <a:latin typeface="+mn-ea"/>
            </a:endParaRPr>
          </a:p>
          <a:p>
            <a:pPr marL="0" indent="0">
              <a:buNone/>
            </a:pPr>
            <a:r>
              <a:rPr lang="ja-JP" altLang="en-US" sz="2000" dirty="0">
                <a:uFillTx/>
                <a:latin typeface="+mn-ea"/>
              </a:rPr>
              <a:t>・</a:t>
            </a:r>
            <a:r>
              <a:rPr lang="en-US" altLang="ja-JP" sz="2000" dirty="0">
                <a:uFillTx/>
                <a:latin typeface="+mn-ea"/>
              </a:rPr>
              <a:t>ADK(2017)</a:t>
            </a:r>
            <a:r>
              <a:rPr lang="ja-JP" altLang="en-US" sz="2000" dirty="0">
                <a:uFillTx/>
                <a:latin typeface="+mn-ea"/>
              </a:rPr>
              <a:t>「</a:t>
            </a:r>
            <a:r>
              <a:rPr lang="en-US" altLang="ja-JP" sz="2000" dirty="0">
                <a:uFillTx/>
                <a:latin typeface="+mn-ea"/>
              </a:rPr>
              <a:t>ADK</a:t>
            </a:r>
            <a:r>
              <a:rPr lang="ja-JP" altLang="en-US" sz="2000" dirty="0">
                <a:uFillTx/>
                <a:latin typeface="+mn-ea"/>
              </a:rPr>
              <a:t>生活者総合調査」</a:t>
            </a:r>
            <a:endParaRPr lang="en-US" altLang="ja-JP" sz="2000" dirty="0">
              <a:uFillTx/>
              <a:latin typeface="+mn-ea"/>
            </a:endParaRPr>
          </a:p>
          <a:p>
            <a:pPr marL="0" indent="0">
              <a:buNone/>
            </a:pPr>
            <a:r>
              <a:rPr lang="ja-JP" altLang="en-US" sz="2000" dirty="0">
                <a:uFillTx/>
                <a:latin typeface="+mn-ea"/>
              </a:rPr>
              <a:t>・㈱マーケティング・リサーチ・サービス</a:t>
            </a:r>
            <a:r>
              <a:rPr lang="en-US" altLang="ja-JP" sz="2000" dirty="0">
                <a:uFillTx/>
                <a:latin typeface="+mn-ea"/>
              </a:rPr>
              <a:t>(2015)</a:t>
            </a:r>
            <a:r>
              <a:rPr lang="ja-JP" altLang="en-US" sz="2000" dirty="0">
                <a:uFillTx/>
                <a:latin typeface="+mn-ea"/>
              </a:rPr>
              <a:t>　「</a:t>
            </a:r>
            <a:r>
              <a:rPr lang="en-US" altLang="ja-JP" sz="2000" dirty="0">
                <a:uFillTx/>
                <a:latin typeface="+mn-ea"/>
              </a:rPr>
              <a:t>『</a:t>
            </a:r>
            <a:r>
              <a:rPr lang="ja-JP" altLang="en-US" sz="2000" dirty="0">
                <a:uFillTx/>
                <a:latin typeface="+mn-ea"/>
              </a:rPr>
              <a:t>シニア世代</a:t>
            </a:r>
            <a:r>
              <a:rPr lang="en-US" altLang="ja-JP" sz="2000" dirty="0">
                <a:uFillTx/>
                <a:latin typeface="+mn-ea"/>
              </a:rPr>
              <a:t>』</a:t>
            </a:r>
            <a:r>
              <a:rPr lang="ja-JP" altLang="en-US" sz="2000" dirty="0">
                <a:uFillTx/>
                <a:latin typeface="+mn-ea"/>
              </a:rPr>
              <a:t>の</a:t>
            </a:r>
            <a:r>
              <a:rPr lang="ja-JP" altLang="en-US" sz="2000" dirty="0" smtClean="0">
                <a:uFillTx/>
                <a:latin typeface="+mn-ea"/>
              </a:rPr>
              <a:t>欲求と</a:t>
            </a:r>
            <a:r>
              <a:rPr lang="ja-JP" altLang="en-US" sz="2000" dirty="0">
                <a:uFillTx/>
                <a:latin typeface="+mn-ea"/>
              </a:rPr>
              <a:t>充足に関する調査」</a:t>
            </a:r>
            <a:endParaRPr lang="en-US" altLang="ja-JP" sz="2000" dirty="0">
              <a:uFillTx/>
              <a:latin typeface="+mn-ea"/>
            </a:endParaRPr>
          </a:p>
          <a:p>
            <a:pPr marL="0" indent="0">
              <a:buNone/>
            </a:pPr>
            <a:r>
              <a:rPr lang="ja-JP" altLang="en-US" sz="2000" dirty="0">
                <a:uFillTx/>
                <a:latin typeface="+mn-ea"/>
              </a:rPr>
              <a:t>・㈱</a:t>
            </a:r>
            <a:r>
              <a:rPr lang="en-US" altLang="ja-JP" sz="2000" dirty="0">
                <a:uFillTx/>
                <a:latin typeface="+mn-ea"/>
              </a:rPr>
              <a:t>RJC</a:t>
            </a:r>
            <a:r>
              <a:rPr lang="ja-JP" altLang="en-US" sz="2000" dirty="0">
                <a:uFillTx/>
                <a:latin typeface="+mn-ea"/>
              </a:rPr>
              <a:t>リサーチ</a:t>
            </a:r>
            <a:r>
              <a:rPr lang="en-US" altLang="ja-JP" sz="2000" dirty="0">
                <a:uFillTx/>
                <a:latin typeface="+mn-ea"/>
              </a:rPr>
              <a:t>(2016)</a:t>
            </a:r>
            <a:r>
              <a:rPr lang="ja-JP" altLang="en-US" sz="2000" dirty="0">
                <a:uFillTx/>
                <a:latin typeface="+mn-ea"/>
              </a:rPr>
              <a:t>「シニアのライフスタイル調査」</a:t>
            </a:r>
            <a:endParaRPr lang="en-US" altLang="ja-JP" sz="2000" dirty="0">
              <a:uFillTx/>
              <a:latin typeface="+mn-ea"/>
            </a:endParaRPr>
          </a:p>
          <a:p>
            <a:pPr marL="0" indent="0">
              <a:buNone/>
            </a:pPr>
            <a:r>
              <a:rPr lang="ja-JP" altLang="en-US" sz="2000" dirty="0">
                <a:uFillTx/>
                <a:latin typeface="+mn-ea"/>
              </a:rPr>
              <a:t>・㈱ジャパン・マーケティングエージェンシー</a:t>
            </a:r>
            <a:r>
              <a:rPr lang="en-US" altLang="ja-JP" sz="2000" dirty="0">
                <a:uFillTx/>
                <a:latin typeface="+mn-ea"/>
              </a:rPr>
              <a:t>(2013)</a:t>
            </a:r>
            <a:r>
              <a:rPr lang="ja-JP" altLang="en-US" sz="2000" dirty="0">
                <a:uFillTx/>
                <a:latin typeface="+mn-ea"/>
              </a:rPr>
              <a:t>「シニアライフ・センサス</a:t>
            </a:r>
            <a:r>
              <a:rPr lang="en-US" altLang="ja-JP" sz="2000" dirty="0">
                <a:uFillTx/>
                <a:latin typeface="+mn-ea"/>
              </a:rPr>
              <a:t>2013</a:t>
            </a:r>
            <a:r>
              <a:rPr lang="ja-JP" altLang="en-US" sz="2000" dirty="0" smtClean="0">
                <a:uFillTx/>
                <a:latin typeface="+mn-ea"/>
              </a:rPr>
              <a:t>」</a:t>
            </a:r>
            <a:endParaRPr lang="en-US" altLang="ja-JP" sz="2000" dirty="0">
              <a:uFillTx/>
              <a:latin typeface="+mn-ea"/>
            </a:endParaRPr>
          </a:p>
        </p:txBody>
      </p:sp>
      <p:sp>
        <p:nvSpPr>
          <p:cNvPr id="8" name="タイトル 1"/>
          <p:cNvSpPr>
            <a:spLocks noGrp="1"/>
          </p:cNvSpPr>
          <p:nvPr>
            <p:ph type="title"/>
          </p:nvPr>
        </p:nvSpPr>
        <p:spPr>
          <a:xfrm>
            <a:off x="746711" y="436976"/>
            <a:ext cx="10178322" cy="995898"/>
          </a:xfrm>
        </p:spPr>
        <p:txBody>
          <a:bodyPr/>
          <a:lstStyle/>
          <a:p>
            <a:r>
              <a:rPr lang="ja-JP" altLang="en-US" dirty="0">
                <a:uFillTx/>
              </a:rPr>
              <a:t>シニアの分類</a:t>
            </a:r>
            <a:endParaRPr kumimoji="1" lang="ja-JP" altLang="en-US" dirty="0">
              <a:uFillTx/>
            </a:endParaRPr>
          </a:p>
        </p:txBody>
      </p:sp>
      <p:sp>
        <p:nvSpPr>
          <p:cNvPr id="2" name="スライド番号プレースホルダー 1"/>
          <p:cNvSpPr>
            <a:spLocks noGrp="1"/>
          </p:cNvSpPr>
          <p:nvPr>
            <p:ph type="sldNum" sz="quarter" idx="12"/>
          </p:nvPr>
        </p:nvSpPr>
        <p:spPr/>
        <p:txBody>
          <a:bodyPr/>
          <a:lstStyle/>
          <a:p>
            <a:fld id="{2AA69C73-8DE1-4D3E-BC74-44635FA0176F}" type="slidenum">
              <a:rPr lang="ja-JP" altLang="en-US" smtClean="0">
                <a:uFillTx/>
              </a:rPr>
              <a:pPr/>
              <a:t>14</a:t>
            </a:fld>
            <a:endParaRPr lang="ja-JP" altLang="en-US" dirty="0">
              <a:uFillTx/>
            </a:endParaRPr>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画面の領域"/>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03493" y="2703108"/>
            <a:ext cx="4174359" cy="2462643"/>
          </a:xfrm>
          <a:prstGeom prst="rect">
            <a:avLst/>
          </a:prstGeom>
        </p:spPr>
      </p:pic>
      <p:sp>
        <p:nvSpPr>
          <p:cNvPr id="10" name="角丸四角形吹き出し 9"/>
          <p:cNvSpPr/>
          <p:nvPr/>
        </p:nvSpPr>
        <p:spPr>
          <a:xfrm>
            <a:off x="5093357" y="2924986"/>
            <a:ext cx="6631650" cy="2058335"/>
          </a:xfrm>
          <a:prstGeom prst="wedgeRoundRectCallout">
            <a:avLst>
              <a:gd name="adj1" fmla="val -60208"/>
              <a:gd name="adj2" fmla="val 20956"/>
              <a:gd name="adj3" fmla="val 16667"/>
            </a:avLst>
          </a:prstGeom>
          <a:solidFill>
            <a:schemeClr val="bg2"/>
          </a:solidFill>
          <a:ln w="38100"/>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251678" y="382385"/>
            <a:ext cx="8683892" cy="1492132"/>
          </a:xfrm>
        </p:spPr>
        <p:txBody>
          <a:bodyPr/>
          <a:lstStyle/>
          <a:p>
            <a:r>
              <a:rPr lang="ja-JP" altLang="en-US" dirty="0" smtClean="0">
                <a:uFillTx/>
              </a:rPr>
              <a:t>シニアの分類</a:t>
            </a:r>
            <a:endParaRPr kumimoji="1" lang="ja-JP" altLang="en-US" dirty="0">
              <a:uFillTx/>
            </a:endParaRPr>
          </a:p>
        </p:txBody>
      </p:sp>
      <p:sp>
        <p:nvSpPr>
          <p:cNvPr id="3" name="コンテンツ プレースホルダー 2"/>
          <p:cNvSpPr>
            <a:spLocks noGrp="1"/>
          </p:cNvSpPr>
          <p:nvPr>
            <p:ph idx="1"/>
          </p:nvPr>
        </p:nvSpPr>
        <p:spPr>
          <a:xfrm>
            <a:off x="887989" y="1309322"/>
            <a:ext cx="9411269" cy="5237922"/>
          </a:xfrm>
        </p:spPr>
        <p:txBody>
          <a:bodyPr>
            <a:normAutofit lnSpcReduction="10000"/>
          </a:bodyPr>
          <a:lstStyle/>
          <a:p>
            <a:pPr marL="0" indent="0">
              <a:buNone/>
            </a:pPr>
            <a:r>
              <a:rPr lang="ja-JP" altLang="en-US" sz="2400" u="sng" dirty="0" smtClean="0">
                <a:uFillTx/>
              </a:rPr>
              <a:t>手順</a:t>
            </a:r>
            <a:endParaRPr lang="en-US" altLang="ja-JP" sz="2400" u="sng" dirty="0" smtClean="0">
              <a:uFillTx/>
            </a:endParaRPr>
          </a:p>
          <a:p>
            <a:pPr marL="0" indent="0">
              <a:buNone/>
            </a:pPr>
            <a:r>
              <a:rPr lang="ja-JP" altLang="en-US" sz="2400" dirty="0" smtClean="0">
                <a:uFillTx/>
              </a:rPr>
              <a:t>①</a:t>
            </a:r>
            <a:r>
              <a:rPr lang="en-US" altLang="ja-JP" sz="2400" dirty="0" smtClean="0">
                <a:uFillTx/>
              </a:rPr>
              <a:t>5</a:t>
            </a:r>
            <a:r>
              <a:rPr lang="ja-JP" altLang="en-US" sz="2400" dirty="0" err="1" smtClean="0">
                <a:uFillTx/>
              </a:rPr>
              <a:t>つの</a:t>
            </a:r>
            <a:r>
              <a:rPr lang="ja-JP" altLang="en-US" sz="2400" dirty="0" smtClean="0">
                <a:uFillTx/>
              </a:rPr>
              <a:t>調査の中で、</a:t>
            </a:r>
            <a:endParaRPr lang="en-US" altLang="ja-JP" sz="2400" dirty="0" smtClean="0">
              <a:uFillTx/>
            </a:endParaRPr>
          </a:p>
          <a:p>
            <a:pPr marL="0" indent="0">
              <a:buNone/>
            </a:pPr>
            <a:r>
              <a:rPr lang="ja-JP" altLang="en-US" sz="2400" dirty="0">
                <a:uFillTx/>
              </a:rPr>
              <a:t>　</a:t>
            </a:r>
            <a:r>
              <a:rPr lang="ja-JP" altLang="en-US" sz="2400" dirty="0" smtClean="0">
                <a:uFillTx/>
              </a:rPr>
              <a:t>特徴が</a:t>
            </a:r>
            <a:r>
              <a:rPr lang="en-US" altLang="ja-JP" sz="2400" dirty="0" smtClean="0">
                <a:uFillTx/>
              </a:rPr>
              <a:t>2</a:t>
            </a:r>
            <a:r>
              <a:rPr lang="ja-JP" altLang="en-US" sz="2400" dirty="0" smtClean="0">
                <a:uFillTx/>
              </a:rPr>
              <a:t>つ以上重なっているタイプでグループを作る。</a:t>
            </a:r>
            <a:r>
              <a:rPr lang="en-US" altLang="ja-JP" sz="2400" dirty="0" smtClean="0">
                <a:uFillTx/>
              </a:rPr>
              <a:t>(A,B,C,D,E)</a:t>
            </a:r>
          </a:p>
          <a:p>
            <a:pPr marL="0" indent="0">
              <a:buNone/>
            </a:pPr>
            <a:endParaRPr lang="en-US" altLang="ja-JP" dirty="0" smtClean="0">
              <a:uFillTx/>
            </a:endParaRPr>
          </a:p>
          <a:p>
            <a:pPr marL="0" indent="0">
              <a:buNone/>
            </a:pPr>
            <a:endParaRPr lang="en-US" altLang="ja-JP" dirty="0">
              <a:uFillTx/>
            </a:endParaRPr>
          </a:p>
          <a:p>
            <a:pPr marL="0" indent="0">
              <a:buNone/>
            </a:pPr>
            <a:endParaRPr lang="en-US" altLang="ja-JP" dirty="0" smtClean="0">
              <a:uFillTx/>
            </a:endParaRPr>
          </a:p>
          <a:p>
            <a:pPr marL="0" indent="0">
              <a:buNone/>
            </a:pPr>
            <a:endParaRPr lang="en-US" altLang="ja-JP" dirty="0">
              <a:uFillTx/>
            </a:endParaRPr>
          </a:p>
          <a:p>
            <a:pPr marL="0" indent="0">
              <a:buNone/>
            </a:pPr>
            <a:endParaRPr lang="en-US" altLang="ja-JP" dirty="0">
              <a:uFillTx/>
            </a:endParaRPr>
          </a:p>
          <a:p>
            <a:pPr marL="0" indent="0">
              <a:buNone/>
            </a:pPr>
            <a:endParaRPr lang="en-US" altLang="ja-JP" dirty="0" smtClean="0">
              <a:uFillTx/>
            </a:endParaRPr>
          </a:p>
          <a:p>
            <a:pPr marL="0" indent="0">
              <a:buNone/>
            </a:pPr>
            <a:endParaRPr lang="en-US" altLang="ja-JP" dirty="0" smtClean="0">
              <a:uFillTx/>
            </a:endParaRPr>
          </a:p>
          <a:p>
            <a:pPr marL="0" indent="0">
              <a:buNone/>
            </a:pPr>
            <a:r>
              <a:rPr lang="ja-JP" altLang="en-US" sz="2400" dirty="0" smtClean="0">
                <a:uFillTx/>
              </a:rPr>
              <a:t>②グループ内で重なっている特徴をリストアップする。　</a:t>
            </a:r>
            <a:endParaRPr lang="en-US" altLang="ja-JP" sz="2400" dirty="0" smtClean="0">
              <a:uFillTx/>
            </a:endParaRPr>
          </a:p>
          <a:p>
            <a:pPr marL="0" indent="0">
              <a:buNone/>
            </a:pPr>
            <a:r>
              <a:rPr lang="ja-JP" altLang="en-US" sz="2400" dirty="0" smtClean="0">
                <a:uFillTx/>
              </a:rPr>
              <a:t>→次のスライド </a:t>
            </a:r>
            <a:r>
              <a:rPr lang="en-US" altLang="ja-JP" sz="2400" dirty="0" smtClean="0">
                <a:uFillTx/>
              </a:rPr>
              <a:t>(15)</a:t>
            </a:r>
            <a:r>
              <a:rPr lang="ja-JP" altLang="en-US" sz="2400" dirty="0" smtClean="0">
                <a:uFillTx/>
              </a:rPr>
              <a:t>へ</a:t>
            </a:r>
            <a:endParaRPr lang="en-US" altLang="ja-JP" sz="2400" dirty="0" smtClean="0">
              <a:uFillTx/>
              <a:latin typeface="+mn-ea"/>
            </a:endParaRPr>
          </a:p>
          <a:p>
            <a:pPr marL="0" indent="0">
              <a:buNone/>
            </a:pPr>
            <a:endParaRPr lang="en-US" altLang="ja-JP" sz="1600" dirty="0">
              <a:uFillTx/>
            </a:endParaRPr>
          </a:p>
          <a:p>
            <a:pPr marL="0" indent="0">
              <a:buNone/>
            </a:pPr>
            <a:endParaRPr kumimoji="1" lang="ja-JP" altLang="en-US" dirty="0">
              <a:uFillTx/>
            </a:endParaRPr>
          </a:p>
        </p:txBody>
      </p:sp>
      <p:sp>
        <p:nvSpPr>
          <p:cNvPr id="5" name="テキスト ボックス 4"/>
          <p:cNvSpPr txBox="1">
            <a:spLocks/>
          </p:cNvSpPr>
          <p:nvPr/>
        </p:nvSpPr>
        <p:spPr>
          <a:xfrm>
            <a:off x="9895516" y="4983321"/>
            <a:ext cx="1908314" cy="338554"/>
          </a:xfrm>
          <a:prstGeom prst="rect">
            <a:avLst/>
          </a:prstGeom>
          <a:noFill/>
        </p:spPr>
        <p:txBody>
          <a:bodyPr wrap="square" rtlCol="0">
            <a:spAutoFit/>
          </a:bodyPr>
          <a:lstStyle/>
          <a:p>
            <a:r>
              <a:rPr kumimoji="1" lang="en-US" altLang="ja-JP" sz="1600" dirty="0" smtClean="0">
                <a:uFillTx/>
              </a:rPr>
              <a:t>※</a:t>
            </a:r>
            <a:r>
              <a:rPr kumimoji="1" lang="ja-JP" altLang="en-US" sz="1600" dirty="0" smtClean="0">
                <a:uFillTx/>
              </a:rPr>
              <a:t>詳細は補足資料</a:t>
            </a:r>
            <a:endParaRPr kumimoji="1" lang="ja-JP" altLang="en-US" sz="1600" dirty="0">
              <a:uFillTx/>
            </a:endParaRPr>
          </a:p>
        </p:txBody>
      </p:sp>
      <p:sp>
        <p:nvSpPr>
          <p:cNvPr id="7" name="スライド番号プレースホルダー 6"/>
          <p:cNvSpPr>
            <a:spLocks noGrp="1"/>
          </p:cNvSpPr>
          <p:nvPr>
            <p:ph type="sldNum" sz="quarter" idx="12"/>
          </p:nvPr>
        </p:nvSpPr>
        <p:spPr/>
        <p:txBody>
          <a:bodyPr/>
          <a:lstStyle/>
          <a:p>
            <a:fld id="{2AA69C73-8DE1-4D3E-BC74-44635FA0176F}" type="slidenum">
              <a:rPr lang="ja-JP" altLang="en-US" smtClean="0">
                <a:uFillTx/>
              </a:rPr>
              <a:pPr/>
              <a:t>15</a:t>
            </a:fld>
            <a:endParaRPr lang="ja-JP" altLang="en-US"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12" name="正方形/長方形 11"/>
          <p:cNvSpPr/>
          <p:nvPr/>
        </p:nvSpPr>
        <p:spPr>
          <a:xfrm>
            <a:off x="5328375" y="3164083"/>
            <a:ext cx="6396632" cy="1708160"/>
          </a:xfrm>
          <a:prstGeom prst="rect">
            <a:avLst/>
          </a:prstGeom>
        </p:spPr>
        <p:txBody>
          <a:bodyPr wrap="square">
            <a:spAutoFit/>
          </a:bodyPr>
          <a:lstStyle/>
          <a:p>
            <a:r>
              <a:rPr lang="en-US" altLang="ja-JP" dirty="0">
                <a:solidFill>
                  <a:schemeClr val="tx1">
                    <a:lumMod val="75000"/>
                    <a:lumOff val="25000"/>
                  </a:schemeClr>
                </a:solidFill>
              </a:rPr>
              <a:t>Ex)</a:t>
            </a:r>
            <a:r>
              <a:rPr lang="ja-JP" altLang="en-US" dirty="0">
                <a:solidFill>
                  <a:schemeClr val="tx1">
                    <a:lumMod val="75000"/>
                    <a:lumOff val="25000"/>
                  </a:schemeClr>
                </a:solidFill>
              </a:rPr>
              <a:t>ビデオリサーチ社</a:t>
            </a:r>
            <a:r>
              <a:rPr lang="ja-JP" altLang="en-US" dirty="0" smtClean="0">
                <a:solidFill>
                  <a:schemeClr val="tx1">
                    <a:lumMod val="75000"/>
                    <a:lumOff val="25000"/>
                  </a:schemeClr>
                </a:solidFill>
              </a:rPr>
              <a:t>→・</a:t>
            </a:r>
            <a:r>
              <a:rPr lang="ja-JP" altLang="en-US" b="1" dirty="0" smtClean="0"/>
              <a:t>ご近所</a:t>
            </a:r>
            <a:r>
              <a:rPr lang="ja-JP" altLang="en-US" b="1" dirty="0"/>
              <a:t>などのコミュニティを</a:t>
            </a:r>
            <a:r>
              <a:rPr lang="ja-JP" altLang="en-US" b="1" dirty="0" smtClean="0"/>
              <a:t>持つ</a:t>
            </a:r>
            <a:endParaRPr lang="en-US" altLang="ja-JP" b="1" dirty="0" smtClean="0"/>
          </a:p>
          <a:p>
            <a:r>
              <a:rPr lang="ja-JP" altLang="en-US" dirty="0"/>
              <a:t>　</a:t>
            </a:r>
            <a:r>
              <a:rPr lang="ja-JP" altLang="en-US" dirty="0" smtClean="0"/>
              <a:t>　　　　　　　　</a:t>
            </a:r>
            <a:r>
              <a:rPr lang="ja-JP" altLang="en-US" dirty="0"/>
              <a:t>　 </a:t>
            </a:r>
            <a:r>
              <a:rPr lang="ja-JP" altLang="en-US" dirty="0" smtClean="0"/>
              <a:t>・</a:t>
            </a:r>
            <a:r>
              <a:rPr lang="ja-JP" altLang="en-US" b="1" dirty="0" smtClean="0"/>
              <a:t>変化を好まない</a:t>
            </a:r>
            <a:endParaRPr lang="en-US" altLang="ja-JP" b="1" dirty="0" smtClean="0"/>
          </a:p>
          <a:p>
            <a:endParaRPr lang="en-US" altLang="ja-JP" sz="300" b="1" dirty="0"/>
          </a:p>
          <a:p>
            <a:r>
              <a:rPr lang="en-US" altLang="ja-JP" dirty="0"/>
              <a:t>                      </a:t>
            </a:r>
            <a:r>
              <a:rPr lang="ja-JP" altLang="en-US" dirty="0"/>
              <a:t>　 </a:t>
            </a:r>
            <a:r>
              <a:rPr lang="en-US" altLang="ja-JP" dirty="0"/>
              <a:t>ADK</a:t>
            </a:r>
            <a:r>
              <a:rPr lang="ja-JP" altLang="en-US" dirty="0" smtClean="0"/>
              <a:t>→・</a:t>
            </a:r>
            <a:r>
              <a:rPr lang="ja-JP" altLang="en-US" b="1" dirty="0" smtClean="0"/>
              <a:t>ご近所付き合い大切</a:t>
            </a:r>
            <a:endParaRPr lang="en-US" altLang="ja-JP" b="1" dirty="0" smtClean="0"/>
          </a:p>
          <a:p>
            <a:r>
              <a:rPr lang="ja-JP" altLang="en-US" dirty="0" smtClean="0"/>
              <a:t>　　　　　　　　　　</a:t>
            </a:r>
            <a:r>
              <a:rPr lang="ja-JP" altLang="en-US" sz="600" dirty="0" smtClean="0"/>
              <a:t>　</a:t>
            </a:r>
            <a:r>
              <a:rPr lang="ja-JP" altLang="en-US" dirty="0" smtClean="0"/>
              <a:t>・</a:t>
            </a:r>
            <a:r>
              <a:rPr lang="ja-JP" altLang="en-US" b="1" dirty="0" smtClean="0"/>
              <a:t>コンサバ</a:t>
            </a:r>
            <a:endParaRPr lang="en-US" altLang="ja-JP" b="1" dirty="0" smtClean="0"/>
          </a:p>
          <a:p>
            <a:endParaRPr lang="en-US" altLang="ja-JP" sz="900" b="1" dirty="0" smtClean="0"/>
          </a:p>
          <a:p>
            <a:r>
              <a:rPr lang="ja-JP" altLang="en-US" b="1" dirty="0"/>
              <a:t>　</a:t>
            </a:r>
            <a:r>
              <a:rPr lang="ja-JP" altLang="en-US" b="1" dirty="0" smtClean="0"/>
              <a:t>　　　　　　　　　　　</a:t>
            </a:r>
            <a:r>
              <a:rPr lang="ja-JP" altLang="en-US" sz="2000" dirty="0" smtClean="0"/>
              <a:t>同じグループに分類</a:t>
            </a:r>
            <a:endParaRPr lang="en-US" altLang="ja-JP" sz="2000" dirty="0"/>
          </a:p>
        </p:txBody>
      </p:sp>
      <p:sp>
        <p:nvSpPr>
          <p:cNvPr id="9" name="右矢印 8"/>
          <p:cNvSpPr/>
          <p:nvPr/>
        </p:nvSpPr>
        <p:spPr>
          <a:xfrm>
            <a:off x="7683690" y="4373328"/>
            <a:ext cx="409433" cy="509122"/>
          </a:xfrm>
          <a:prstGeom prst="rightArrow">
            <a:avLst/>
          </a:prstGeom>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11304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46711" y="409681"/>
            <a:ext cx="10178322" cy="1492132"/>
          </a:xfrm>
        </p:spPr>
        <p:txBody>
          <a:bodyPr/>
          <a:lstStyle/>
          <a:p>
            <a:r>
              <a:rPr lang="ja-JP" altLang="en-US" dirty="0">
                <a:uFillTx/>
              </a:rPr>
              <a:t>シニアの分類</a:t>
            </a:r>
            <a:endParaRPr kumimoji="1" lang="ja-JP" altLang="en-US" dirty="0">
              <a:uFillTx/>
            </a:endParaRPr>
          </a:p>
        </p:txBody>
      </p:sp>
      <p:graphicFrame>
        <p:nvGraphicFramePr>
          <p:cNvPr id="6" name="表 5"/>
          <p:cNvGraphicFramePr>
            <a:graphicFrameLocks noGrp="1"/>
          </p:cNvGraphicFramePr>
          <p:nvPr>
            <p:extLst>
              <p:ext uri="{D42A27DB-BD31-4B8C-83A1-F6EECF244321}">
                <p14:modId xmlns:p14="http://schemas.microsoft.com/office/powerpoint/2010/main" val="839418155"/>
              </p:ext>
            </p:extLst>
          </p:nvPr>
        </p:nvGraphicFramePr>
        <p:xfrm>
          <a:off x="430331" y="1371600"/>
          <a:ext cx="10987606" cy="4588079"/>
        </p:xfrm>
        <a:graphic>
          <a:graphicData uri="http://schemas.openxmlformats.org/drawingml/2006/table">
            <a:tbl>
              <a:tblPr firstRow="1" bandRow="1">
                <a:tableStyleId>{5C22544A-7EE6-4342-B048-85BDC9FD1C3A}</a:tableStyleId>
              </a:tblPr>
              <a:tblGrid>
                <a:gridCol w="767848"/>
                <a:gridCol w="10219758"/>
              </a:tblGrid>
              <a:tr h="478180">
                <a:tc>
                  <a:txBody>
                    <a:bodyPr/>
                    <a:lstStyle/>
                    <a:p>
                      <a:endParaRPr kumimoji="1" lang="ja-JP" altLang="en-US" sz="2400" dirty="0">
                        <a:uFillTx/>
                      </a:endParaRPr>
                    </a:p>
                  </a:txBody>
                  <a:tcPr marL="119816" marR="119816" marT="59908" marB="59908"/>
                </a:tc>
                <a:tc>
                  <a:txBody>
                    <a:bodyPr/>
                    <a:lstStyle/>
                    <a:p>
                      <a:r>
                        <a:rPr kumimoji="1" lang="en-US" altLang="ja-JP" sz="2400" dirty="0">
                          <a:uFillTx/>
                        </a:rPr>
                        <a:t>5</a:t>
                      </a:r>
                      <a:r>
                        <a:rPr kumimoji="1" lang="ja-JP" altLang="en-US" sz="2400" dirty="0" err="1">
                          <a:uFillTx/>
                        </a:rPr>
                        <a:t>つの</a:t>
                      </a:r>
                      <a:r>
                        <a:rPr kumimoji="1" lang="ja-JP" altLang="en-US" sz="2400" dirty="0">
                          <a:uFillTx/>
                        </a:rPr>
                        <a:t>アンケートから分かる特徴まとめ</a:t>
                      </a:r>
                    </a:p>
                  </a:txBody>
                  <a:tcPr marL="119816" marR="119816" marT="59908" marB="59908"/>
                </a:tc>
              </a:tr>
              <a:tr h="512299">
                <a:tc>
                  <a:txBody>
                    <a:bodyPr/>
                    <a:lstStyle/>
                    <a:p>
                      <a:pPr algn="ctr"/>
                      <a:r>
                        <a:rPr kumimoji="1" lang="en-US" altLang="ja-JP" sz="2400" dirty="0">
                          <a:uFillTx/>
                        </a:rPr>
                        <a:t>A</a:t>
                      </a:r>
                      <a:endParaRPr kumimoji="1" lang="ja-JP" altLang="en-US" sz="2400" dirty="0">
                        <a:uFillTx/>
                      </a:endParaRPr>
                    </a:p>
                  </a:txBody>
                  <a:tcPr marL="119816" marR="119816" marT="59908" marB="59908"/>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sz="2400" dirty="0">
                          <a:uFillTx/>
                        </a:rPr>
                        <a:t>変化を好まない、家族は大切、近所が大切</a:t>
                      </a:r>
                    </a:p>
                  </a:txBody>
                  <a:tcPr marL="119816" marR="119816" marT="59908" marB="59908"/>
                </a:tc>
              </a:tr>
              <a:tr h="897551">
                <a:tc>
                  <a:txBody>
                    <a:bodyPr/>
                    <a:lstStyle/>
                    <a:p>
                      <a:pPr algn="ctr"/>
                      <a:r>
                        <a:rPr kumimoji="1" lang="en-US" altLang="ja-JP" sz="2400" dirty="0">
                          <a:uFillTx/>
                        </a:rPr>
                        <a:t>B</a:t>
                      </a:r>
                      <a:endParaRPr kumimoji="1" lang="ja-JP" altLang="en-US" sz="2400" dirty="0">
                        <a:uFillTx/>
                      </a:endParaRPr>
                    </a:p>
                  </a:txBody>
                  <a:tcPr marL="119816" marR="119816" marT="59908" marB="59908"/>
                </a:tc>
                <a:tc>
                  <a:txBody>
                    <a:bodyPr/>
                    <a:lstStyle/>
                    <a:p>
                      <a:r>
                        <a:rPr kumimoji="1" lang="ja-JP" altLang="en-US" sz="2400" dirty="0">
                          <a:solidFill>
                            <a:schemeClr val="tx1"/>
                          </a:solidFill>
                          <a:uFillTx/>
                        </a:rPr>
                        <a:t>消費が活発、社交的、趣味が活発、流行への関心が低い、価格より品質を重視</a:t>
                      </a:r>
                      <a:r>
                        <a:rPr kumimoji="1" lang="en-US" altLang="ja-JP" sz="2400" dirty="0">
                          <a:solidFill>
                            <a:schemeClr val="tx1"/>
                          </a:solidFill>
                          <a:uFillTx/>
                        </a:rPr>
                        <a:t>(</a:t>
                      </a:r>
                      <a:r>
                        <a:rPr lang="ja-JP" altLang="en-US" sz="2400" dirty="0">
                          <a:solidFill>
                            <a:schemeClr val="tx1"/>
                          </a:solidFill>
                          <a:uFillTx/>
                        </a:rPr>
                        <a:t>裕福</a:t>
                      </a:r>
                      <a:r>
                        <a:rPr kumimoji="1" lang="en-US" altLang="ja-JP" sz="2400" dirty="0">
                          <a:solidFill>
                            <a:schemeClr val="tx1"/>
                          </a:solidFill>
                          <a:uFillTx/>
                        </a:rPr>
                        <a:t>)</a:t>
                      </a:r>
                      <a:endParaRPr kumimoji="1" lang="ja-JP" altLang="en-US" sz="2400" dirty="0">
                        <a:solidFill>
                          <a:schemeClr val="tx1"/>
                        </a:solidFill>
                        <a:uFillTx/>
                      </a:endParaRPr>
                    </a:p>
                  </a:txBody>
                  <a:tcPr marL="119816" marR="119816" marT="59908" marB="59908"/>
                </a:tc>
              </a:tr>
              <a:tr h="897551">
                <a:tc>
                  <a:txBody>
                    <a:bodyPr/>
                    <a:lstStyle/>
                    <a:p>
                      <a:pPr algn="ctr"/>
                      <a:r>
                        <a:rPr kumimoji="1" lang="en-US" altLang="ja-JP" sz="2400" dirty="0">
                          <a:uFillTx/>
                        </a:rPr>
                        <a:t>C</a:t>
                      </a:r>
                      <a:endParaRPr kumimoji="1" lang="ja-JP" altLang="en-US" sz="2400" dirty="0">
                        <a:uFillTx/>
                      </a:endParaRPr>
                    </a:p>
                  </a:txBody>
                  <a:tcPr marL="119816" marR="119816" marT="59908" marB="59908"/>
                </a:tc>
                <a:tc>
                  <a:txBody>
                    <a:bodyPr/>
                    <a:lstStyle/>
                    <a:p>
                      <a:r>
                        <a:rPr kumimoji="1" lang="ja-JP" altLang="en-US" sz="2400" dirty="0">
                          <a:uFillTx/>
                        </a:rPr>
                        <a:t>消費意欲が低い、人付き合いが煩わしい、趣味等への興味がある、経済不安がある、金がない</a:t>
                      </a:r>
                    </a:p>
                  </a:txBody>
                  <a:tcPr marL="119816" marR="119816" marT="59908" marB="59908"/>
                </a:tc>
              </a:tr>
              <a:tr h="897551">
                <a:tc>
                  <a:txBody>
                    <a:bodyPr/>
                    <a:lstStyle/>
                    <a:p>
                      <a:pPr algn="ctr"/>
                      <a:r>
                        <a:rPr kumimoji="1" lang="en-US" altLang="ja-JP" sz="2400" dirty="0">
                          <a:uFillTx/>
                        </a:rPr>
                        <a:t>D</a:t>
                      </a:r>
                      <a:endParaRPr kumimoji="1" lang="ja-JP" altLang="en-US" sz="2400" dirty="0">
                        <a:uFillTx/>
                      </a:endParaRPr>
                    </a:p>
                  </a:txBody>
                  <a:tcPr marL="119816" marR="119816" marT="59908" marB="59908"/>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sz="2400" dirty="0">
                          <a:solidFill>
                            <a:schemeClr val="tx1"/>
                          </a:solidFill>
                          <a:uFillTx/>
                        </a:rPr>
                        <a:t>消費が活発、趣味が活発、社交的、目新しいものに積極的、ボランティアを行っている、知識欲が</a:t>
                      </a:r>
                      <a:r>
                        <a:rPr lang="ja-JP" altLang="en-US" sz="2400" dirty="0">
                          <a:solidFill>
                            <a:schemeClr val="tx1"/>
                          </a:solidFill>
                          <a:uFillTx/>
                        </a:rPr>
                        <a:t>旺盛、自分基準で判断する</a:t>
                      </a:r>
                      <a:endParaRPr kumimoji="1" lang="ja-JP" altLang="en-US" sz="2400" dirty="0">
                        <a:solidFill>
                          <a:schemeClr val="tx1"/>
                        </a:solidFill>
                        <a:uFillTx/>
                      </a:endParaRPr>
                    </a:p>
                  </a:txBody>
                  <a:tcPr marL="119816" marR="119816" marT="59908" marB="59908"/>
                </a:tc>
              </a:tr>
              <a:tr h="897551">
                <a:tc>
                  <a:txBody>
                    <a:bodyPr/>
                    <a:lstStyle/>
                    <a:p>
                      <a:pPr algn="ctr"/>
                      <a:r>
                        <a:rPr kumimoji="1" lang="en-US" altLang="ja-JP" sz="2400" dirty="0">
                          <a:uFillTx/>
                        </a:rPr>
                        <a:t>E</a:t>
                      </a:r>
                      <a:endParaRPr kumimoji="1" lang="ja-JP" altLang="en-US" sz="2400" dirty="0">
                        <a:uFillTx/>
                      </a:endParaRPr>
                    </a:p>
                  </a:txBody>
                  <a:tcPr marL="119816" marR="119816" marT="59908" marB="59908"/>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sz="2400" dirty="0">
                          <a:solidFill>
                            <a:schemeClr val="tx1"/>
                          </a:solidFill>
                          <a:uFillTx/>
                        </a:rPr>
                        <a:t>消費が活発、趣味が活発、社交的、</a:t>
                      </a:r>
                      <a:r>
                        <a:rPr lang="ja-JP" altLang="en-US" sz="2400" dirty="0">
                          <a:solidFill>
                            <a:schemeClr val="tx1"/>
                          </a:solidFill>
                          <a:uFillTx/>
                        </a:rPr>
                        <a:t>美意識が高い、新商品感度が高い、個性重視</a:t>
                      </a:r>
                      <a:endParaRPr kumimoji="1" lang="ja-JP" altLang="en-US" sz="2400" dirty="0">
                        <a:solidFill>
                          <a:schemeClr val="tx1"/>
                        </a:solidFill>
                        <a:uFillTx/>
                      </a:endParaRPr>
                    </a:p>
                  </a:txBody>
                  <a:tcPr marL="119816" marR="119816" marT="59908" marB="59908"/>
                </a:tc>
              </a:tr>
            </a:tbl>
          </a:graphicData>
        </a:graphic>
      </p:graphicFrame>
      <p:sp>
        <p:nvSpPr>
          <p:cNvPr id="3" name="スライド番号プレースホルダー 2"/>
          <p:cNvSpPr>
            <a:spLocks noGrp="1"/>
          </p:cNvSpPr>
          <p:nvPr>
            <p:ph type="sldNum" sz="quarter" idx="12"/>
          </p:nvPr>
        </p:nvSpPr>
        <p:spPr/>
        <p:txBody>
          <a:bodyPr/>
          <a:lstStyle/>
          <a:p>
            <a:fld id="{2AA69C73-8DE1-4D3E-BC74-44635FA0176F}" type="slidenum">
              <a:rPr lang="ja-JP" altLang="en-US" smtClean="0">
                <a:uFillTx/>
              </a:rPr>
              <a:pPr/>
              <a:t>16</a:t>
            </a:fld>
            <a:endParaRPr lang="ja-JP" altLang="en-US"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79687" y="1510732"/>
            <a:ext cx="11358609" cy="1821553"/>
          </a:xfrm>
        </p:spPr>
        <p:txBody>
          <a:bodyPr>
            <a:noAutofit/>
          </a:bodyPr>
          <a:lstStyle/>
          <a:p>
            <a:pPr marL="0" indent="0">
              <a:buNone/>
            </a:pPr>
            <a:r>
              <a:rPr lang="ja-JP" altLang="en-US" sz="2400" dirty="0" smtClean="0">
                <a:uFillTx/>
                <a:latin typeface="+mn-ea"/>
              </a:rPr>
              <a:t>・今回</a:t>
            </a:r>
            <a:r>
              <a:rPr lang="ja-JP" altLang="en-US" sz="2400" dirty="0">
                <a:uFillTx/>
                <a:latin typeface="+mn-ea"/>
              </a:rPr>
              <a:t>の研究対象は</a:t>
            </a:r>
            <a:r>
              <a:rPr lang="ja-JP" altLang="en-US" sz="2400" dirty="0" smtClean="0">
                <a:uFillTx/>
                <a:latin typeface="+mn-ea"/>
              </a:rPr>
              <a:t>スライド</a:t>
            </a:r>
            <a:r>
              <a:rPr lang="en-US" altLang="ja-JP" sz="2400" dirty="0" smtClean="0">
                <a:uFillTx/>
                <a:latin typeface="+mn-ea"/>
              </a:rPr>
              <a:t>p.4</a:t>
            </a:r>
            <a:r>
              <a:rPr lang="ja-JP" altLang="en-US" sz="2400" dirty="0" smtClean="0">
                <a:uFillTx/>
                <a:latin typeface="+mn-ea"/>
              </a:rPr>
              <a:t>より</a:t>
            </a:r>
            <a:r>
              <a:rPr kumimoji="1" lang="ja-JP" altLang="en-US" sz="2400" b="1" dirty="0">
                <a:uFillTx/>
                <a:latin typeface="+mn-ea"/>
              </a:rPr>
              <a:t>消費活動が活発</a:t>
            </a:r>
            <a:r>
              <a:rPr kumimoji="1" lang="ja-JP" altLang="en-US" sz="2400" dirty="0">
                <a:uFillTx/>
                <a:latin typeface="+mn-ea"/>
              </a:rPr>
              <a:t>な</a:t>
            </a:r>
            <a:r>
              <a:rPr kumimoji="1" lang="ja-JP" altLang="en-US" sz="2400" dirty="0" smtClean="0">
                <a:uFillTx/>
                <a:latin typeface="+mn-ea"/>
              </a:rPr>
              <a:t>シニアである</a:t>
            </a:r>
            <a:r>
              <a:rPr lang="ja-JP" altLang="en-US" sz="2400" dirty="0" smtClean="0">
                <a:uFillTx/>
                <a:latin typeface="+mn-ea"/>
              </a:rPr>
              <a:t>。</a:t>
            </a:r>
            <a:endParaRPr kumimoji="1" lang="en-US" altLang="ja-JP" sz="2400" dirty="0">
              <a:uFillTx/>
              <a:latin typeface="+mn-ea"/>
            </a:endParaRPr>
          </a:p>
          <a:p>
            <a:endParaRPr kumimoji="1" lang="en-US" altLang="ja-JP" sz="400" dirty="0">
              <a:uFillTx/>
              <a:latin typeface="+mn-ea"/>
            </a:endParaRPr>
          </a:p>
          <a:p>
            <a:pPr marL="0" indent="0">
              <a:buNone/>
            </a:pPr>
            <a:r>
              <a:rPr lang="ja-JP" altLang="en-US" sz="2400" dirty="0" smtClean="0">
                <a:uFillTx/>
                <a:latin typeface="+mn-ea"/>
              </a:rPr>
              <a:t>よって、</a:t>
            </a:r>
            <a:r>
              <a:rPr lang="en-US" altLang="ja-JP" sz="2400" dirty="0">
                <a:uFillTx/>
                <a:latin typeface="+mn-ea"/>
              </a:rPr>
              <a:t>A,C</a:t>
            </a:r>
            <a:r>
              <a:rPr lang="ja-JP" altLang="en-US" sz="2400" dirty="0">
                <a:uFillTx/>
                <a:latin typeface="+mn-ea"/>
              </a:rPr>
              <a:t>タイプは消費が活発ではないため</a:t>
            </a:r>
            <a:r>
              <a:rPr lang="ja-JP" altLang="en-US" sz="2400" dirty="0" smtClean="0">
                <a:uFillTx/>
                <a:latin typeface="+mn-ea"/>
              </a:rPr>
              <a:t>削除した。</a:t>
            </a:r>
            <a:endParaRPr lang="en-US" altLang="ja-JP" sz="2400" dirty="0">
              <a:uFillTx/>
              <a:latin typeface="+mn-ea"/>
            </a:endParaRPr>
          </a:p>
          <a:p>
            <a:pPr marL="0" indent="0">
              <a:buNone/>
            </a:pPr>
            <a:r>
              <a:rPr lang="ja-JP" altLang="en-US" sz="2400" b="1" dirty="0" smtClean="0">
                <a:uFillTx/>
                <a:latin typeface="+mn-ea"/>
              </a:rPr>
              <a:t>→対象を</a:t>
            </a:r>
            <a:r>
              <a:rPr lang="en-US" altLang="ja-JP" sz="2400" b="1" dirty="0" smtClean="0">
                <a:uFillTx/>
                <a:latin typeface="+mn-ea"/>
              </a:rPr>
              <a:t>B,D,E</a:t>
            </a:r>
            <a:r>
              <a:rPr lang="ja-JP" altLang="en-US" sz="2400" b="1" dirty="0" smtClean="0">
                <a:uFillTx/>
                <a:latin typeface="+mn-ea"/>
              </a:rPr>
              <a:t>タイプに決定。</a:t>
            </a:r>
            <a:endParaRPr lang="en-US" altLang="ja-JP" sz="2400" b="1" dirty="0">
              <a:uFillTx/>
              <a:latin typeface="+mn-ea"/>
            </a:endParaRPr>
          </a:p>
          <a:p>
            <a:endParaRPr kumimoji="1" lang="en-US" altLang="ja-JP" sz="500" b="1" dirty="0">
              <a:uFillTx/>
              <a:latin typeface="+mn-ea"/>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17</a:t>
            </a:fld>
            <a:endParaRPr lang="ja-JP" altLang="en-US" dirty="0">
              <a:uFillTx/>
            </a:endParaRPr>
          </a:p>
        </p:txBody>
      </p:sp>
      <p:sp>
        <p:nvSpPr>
          <p:cNvPr id="8"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シニアの分類</a:t>
            </a:r>
          </a:p>
        </p:txBody>
      </p:sp>
      <p:sp>
        <p:nvSpPr>
          <p:cNvPr id="6" name="テキスト ボックス 5"/>
          <p:cNvSpPr txBox="1">
            <a:spLocks/>
          </p:cNvSpPr>
          <p:nvPr/>
        </p:nvSpPr>
        <p:spPr>
          <a:xfrm>
            <a:off x="931984" y="3575910"/>
            <a:ext cx="4835769" cy="646331"/>
          </a:xfrm>
          <a:prstGeom prst="rect">
            <a:avLst/>
          </a:prstGeom>
          <a:noFill/>
          <a:ln>
            <a:solidFill>
              <a:schemeClr val="tx1"/>
            </a:solidFill>
          </a:ln>
        </p:spPr>
        <p:txBody>
          <a:bodyPr wrap="square" rtlCol="0">
            <a:spAutoFit/>
          </a:bodyPr>
          <a:lstStyle/>
          <a:p>
            <a:r>
              <a:rPr kumimoji="1" lang="en-US" altLang="ja-JP" dirty="0" smtClean="0">
                <a:uFillTx/>
              </a:rPr>
              <a:t>B</a:t>
            </a:r>
            <a:r>
              <a:rPr lang="ja-JP" altLang="en-US" dirty="0">
                <a:uFillTx/>
              </a:rPr>
              <a:t> </a:t>
            </a:r>
            <a:r>
              <a:rPr lang="ja-JP" altLang="en-US" dirty="0" smtClean="0">
                <a:uFillTx/>
              </a:rPr>
              <a:t> </a:t>
            </a:r>
            <a:r>
              <a:rPr lang="ja-JP" altLang="en-US" dirty="0" smtClean="0">
                <a:solidFill>
                  <a:srgbClr val="FF0000"/>
                </a:solidFill>
                <a:uFillTx/>
              </a:rPr>
              <a:t>消費が活発、</a:t>
            </a:r>
            <a:r>
              <a:rPr lang="ja-JP" altLang="en-US" dirty="0" smtClean="0">
                <a:solidFill>
                  <a:srgbClr val="0070C0"/>
                </a:solidFill>
                <a:uFillTx/>
              </a:rPr>
              <a:t>趣味が活発</a:t>
            </a:r>
            <a:r>
              <a:rPr lang="ja-JP" altLang="en-US" dirty="0" smtClean="0">
                <a:solidFill>
                  <a:schemeClr val="accent5">
                    <a:lumMod val="75000"/>
                  </a:schemeClr>
                </a:solidFill>
                <a:uFillTx/>
              </a:rPr>
              <a:t>、</a:t>
            </a:r>
            <a:r>
              <a:rPr lang="ja-JP" altLang="en-US" dirty="0">
                <a:solidFill>
                  <a:srgbClr val="0070C0"/>
                </a:solidFill>
                <a:uFillTx/>
              </a:rPr>
              <a:t>社交的、</a:t>
            </a:r>
            <a:endParaRPr lang="en-US" altLang="ja-JP" dirty="0" smtClean="0">
              <a:uFillTx/>
            </a:endParaRPr>
          </a:p>
          <a:p>
            <a:r>
              <a:rPr lang="ja-JP" altLang="en-US" dirty="0" smtClean="0">
                <a:uFillTx/>
              </a:rPr>
              <a:t>　流行への関心が低い</a:t>
            </a:r>
            <a:r>
              <a:rPr lang="en-US" altLang="ja-JP" dirty="0" smtClean="0">
                <a:uFillTx/>
              </a:rPr>
              <a:t>…</a:t>
            </a:r>
            <a:r>
              <a:rPr lang="ja-JP" altLang="en-US" dirty="0" smtClean="0">
                <a:uFillTx/>
              </a:rPr>
              <a:t>（略）</a:t>
            </a:r>
            <a:endParaRPr lang="ja-JP" altLang="en-US" dirty="0">
              <a:uFillTx/>
            </a:endParaRPr>
          </a:p>
        </p:txBody>
      </p:sp>
      <p:sp>
        <p:nvSpPr>
          <p:cNvPr id="9" name="テキスト ボックス 8"/>
          <p:cNvSpPr txBox="1">
            <a:spLocks/>
          </p:cNvSpPr>
          <p:nvPr/>
        </p:nvSpPr>
        <p:spPr>
          <a:xfrm>
            <a:off x="931983" y="4465866"/>
            <a:ext cx="4835769" cy="646331"/>
          </a:xfrm>
          <a:prstGeom prst="rect">
            <a:avLst/>
          </a:prstGeom>
          <a:noFill/>
          <a:ln>
            <a:solidFill>
              <a:schemeClr val="tx1"/>
            </a:solidFill>
          </a:ln>
        </p:spPr>
        <p:txBody>
          <a:bodyPr wrap="square" rtlCol="0">
            <a:spAutoFit/>
          </a:bodyPr>
          <a:lstStyle/>
          <a:p>
            <a:r>
              <a:rPr lang="en-US" altLang="ja-JP" dirty="0" smtClean="0">
                <a:uFillTx/>
              </a:rPr>
              <a:t>D</a:t>
            </a:r>
            <a:r>
              <a:rPr lang="ja-JP" altLang="en-US" dirty="0">
                <a:uFillTx/>
              </a:rPr>
              <a:t> </a:t>
            </a:r>
            <a:r>
              <a:rPr lang="ja-JP" altLang="en-US" dirty="0" smtClean="0">
                <a:solidFill>
                  <a:srgbClr val="FF0000"/>
                </a:solidFill>
                <a:uFillTx/>
              </a:rPr>
              <a:t>消費</a:t>
            </a:r>
            <a:r>
              <a:rPr lang="ja-JP" altLang="en-US" dirty="0">
                <a:solidFill>
                  <a:srgbClr val="FF0000"/>
                </a:solidFill>
                <a:uFillTx/>
              </a:rPr>
              <a:t>が活発、</a:t>
            </a:r>
            <a:r>
              <a:rPr lang="ja-JP" altLang="en-US" dirty="0">
                <a:solidFill>
                  <a:srgbClr val="0070C0"/>
                </a:solidFill>
                <a:uFillTx/>
              </a:rPr>
              <a:t>趣味が活発、社交的</a:t>
            </a:r>
            <a:r>
              <a:rPr lang="ja-JP" altLang="en-US" dirty="0" smtClean="0">
                <a:uFillTx/>
              </a:rPr>
              <a:t>、</a:t>
            </a:r>
            <a:endParaRPr lang="en-US" altLang="ja-JP" dirty="0" smtClean="0">
              <a:uFillTx/>
            </a:endParaRPr>
          </a:p>
          <a:p>
            <a:r>
              <a:rPr lang="ja-JP" altLang="en-US" dirty="0">
                <a:uFillTx/>
              </a:rPr>
              <a:t>　</a:t>
            </a:r>
            <a:r>
              <a:rPr lang="ja-JP" altLang="en-US" dirty="0" smtClean="0">
                <a:uFillTx/>
              </a:rPr>
              <a:t>目新しい</a:t>
            </a:r>
            <a:r>
              <a:rPr lang="ja-JP" altLang="en-US" dirty="0">
                <a:uFillTx/>
              </a:rPr>
              <a:t>ものに</a:t>
            </a:r>
            <a:r>
              <a:rPr lang="ja-JP" altLang="en-US" dirty="0" smtClean="0">
                <a:uFillTx/>
              </a:rPr>
              <a:t>積極的</a:t>
            </a:r>
            <a:r>
              <a:rPr lang="en-US" altLang="ja-JP" dirty="0" smtClean="0">
                <a:uFillTx/>
              </a:rPr>
              <a:t>…</a:t>
            </a:r>
            <a:r>
              <a:rPr lang="ja-JP" altLang="en-US" dirty="0" smtClean="0">
                <a:uFillTx/>
              </a:rPr>
              <a:t>（略）</a:t>
            </a:r>
            <a:endParaRPr lang="ja-JP" altLang="en-US" dirty="0">
              <a:uFillTx/>
            </a:endParaRPr>
          </a:p>
        </p:txBody>
      </p:sp>
      <p:sp>
        <p:nvSpPr>
          <p:cNvPr id="10" name="テキスト ボックス 9"/>
          <p:cNvSpPr txBox="1">
            <a:spLocks/>
          </p:cNvSpPr>
          <p:nvPr/>
        </p:nvSpPr>
        <p:spPr>
          <a:xfrm>
            <a:off x="931982" y="5355822"/>
            <a:ext cx="4835769" cy="646331"/>
          </a:xfrm>
          <a:prstGeom prst="rect">
            <a:avLst/>
          </a:prstGeom>
          <a:noFill/>
          <a:ln>
            <a:solidFill>
              <a:schemeClr val="tx1"/>
            </a:solidFill>
          </a:ln>
        </p:spPr>
        <p:txBody>
          <a:bodyPr wrap="square" rtlCol="0">
            <a:spAutoFit/>
          </a:bodyPr>
          <a:lstStyle/>
          <a:p>
            <a:r>
              <a:rPr lang="en-US" altLang="ja-JP" dirty="0" smtClean="0">
                <a:uFillTx/>
              </a:rPr>
              <a:t>E</a:t>
            </a:r>
            <a:r>
              <a:rPr lang="ja-JP" altLang="en-US" dirty="0">
                <a:uFillTx/>
              </a:rPr>
              <a:t> </a:t>
            </a:r>
            <a:r>
              <a:rPr lang="ja-JP" altLang="en-US" dirty="0" smtClean="0">
                <a:uFillTx/>
              </a:rPr>
              <a:t> </a:t>
            </a:r>
            <a:r>
              <a:rPr lang="ja-JP" altLang="en-US" dirty="0" smtClean="0">
                <a:solidFill>
                  <a:srgbClr val="FF0000"/>
                </a:solidFill>
                <a:uFillTx/>
              </a:rPr>
              <a:t>消費</a:t>
            </a:r>
            <a:r>
              <a:rPr lang="ja-JP" altLang="en-US" dirty="0">
                <a:solidFill>
                  <a:srgbClr val="FF0000"/>
                </a:solidFill>
                <a:uFillTx/>
              </a:rPr>
              <a:t>が活発、</a:t>
            </a:r>
            <a:r>
              <a:rPr lang="ja-JP" altLang="en-US" dirty="0">
                <a:solidFill>
                  <a:srgbClr val="0070C0"/>
                </a:solidFill>
                <a:uFillTx/>
              </a:rPr>
              <a:t>趣味が活発、社交的</a:t>
            </a:r>
            <a:r>
              <a:rPr lang="ja-JP" altLang="en-US" dirty="0" smtClean="0">
                <a:uFillTx/>
              </a:rPr>
              <a:t>、</a:t>
            </a:r>
            <a:endParaRPr lang="en-US" altLang="ja-JP" dirty="0" smtClean="0">
              <a:uFillTx/>
            </a:endParaRPr>
          </a:p>
          <a:p>
            <a:r>
              <a:rPr lang="ja-JP" altLang="en-US" dirty="0" smtClean="0">
                <a:uFillTx/>
              </a:rPr>
              <a:t>　美意識</a:t>
            </a:r>
            <a:r>
              <a:rPr lang="ja-JP" altLang="en-US" dirty="0">
                <a:uFillTx/>
              </a:rPr>
              <a:t>が高い、新商品感度が</a:t>
            </a:r>
            <a:r>
              <a:rPr lang="ja-JP" altLang="en-US" dirty="0" smtClean="0">
                <a:uFillTx/>
              </a:rPr>
              <a:t>高い</a:t>
            </a:r>
            <a:r>
              <a:rPr lang="en-US" altLang="ja-JP" dirty="0" smtClean="0">
                <a:uFillTx/>
              </a:rPr>
              <a:t>…</a:t>
            </a:r>
            <a:r>
              <a:rPr lang="ja-JP" altLang="en-US" dirty="0" smtClean="0">
                <a:uFillTx/>
              </a:rPr>
              <a:t>（略）</a:t>
            </a:r>
            <a:r>
              <a:rPr kumimoji="1" lang="ja-JP" altLang="en-US" dirty="0" smtClean="0">
                <a:uFillTx/>
              </a:rPr>
              <a:t>　</a:t>
            </a:r>
            <a:endParaRPr lang="ja-JP" altLang="en-US" dirty="0">
              <a:uFillTx/>
            </a:endParaRPr>
          </a:p>
        </p:txBody>
      </p:sp>
      <p:sp>
        <p:nvSpPr>
          <p:cNvPr id="11" name="右中かっこ 10"/>
          <p:cNvSpPr>
            <a:spLocks/>
          </p:cNvSpPr>
          <p:nvPr/>
        </p:nvSpPr>
        <p:spPr>
          <a:xfrm>
            <a:off x="5970792" y="3582690"/>
            <a:ext cx="773723" cy="2479431"/>
          </a:xfrm>
          <a:prstGeom prst="rightBrace">
            <a:avLst>
              <a:gd name="adj1" fmla="val 8333"/>
              <a:gd name="adj2" fmla="val 49644"/>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uFillTx/>
            </a:endParaRPr>
          </a:p>
        </p:txBody>
      </p:sp>
      <p:sp>
        <p:nvSpPr>
          <p:cNvPr id="12" name="正方形/長方形 11"/>
          <p:cNvSpPr>
            <a:spLocks/>
          </p:cNvSpPr>
          <p:nvPr/>
        </p:nvSpPr>
        <p:spPr>
          <a:xfrm>
            <a:off x="6744515" y="4524825"/>
            <a:ext cx="4801314" cy="1200329"/>
          </a:xfrm>
          <a:prstGeom prst="rect">
            <a:avLst/>
          </a:prstGeom>
        </p:spPr>
        <p:txBody>
          <a:bodyPr wrap="none">
            <a:spAutoFit/>
          </a:bodyPr>
          <a:lstStyle/>
          <a:p>
            <a:r>
              <a:rPr lang="ja-JP" altLang="en-US" sz="2400" b="1" dirty="0" smtClean="0">
                <a:uFillTx/>
              </a:rPr>
              <a:t>消費</a:t>
            </a:r>
            <a:r>
              <a:rPr lang="ja-JP" altLang="en-US" sz="2400" b="1" dirty="0">
                <a:uFillTx/>
              </a:rPr>
              <a:t>が活発、社交的、趣味が</a:t>
            </a:r>
            <a:r>
              <a:rPr lang="ja-JP" altLang="en-US" sz="2400" b="1" dirty="0" smtClean="0">
                <a:uFillTx/>
              </a:rPr>
              <a:t>活発</a:t>
            </a:r>
            <a:endParaRPr lang="en-US" altLang="ja-JP" sz="2400" b="1" dirty="0" smtClean="0">
              <a:uFillTx/>
            </a:endParaRPr>
          </a:p>
          <a:p>
            <a:r>
              <a:rPr lang="ja-JP" altLang="en-US" sz="2400" b="1" dirty="0" smtClean="0">
                <a:uFillTx/>
              </a:rPr>
              <a:t>→共通しているため、</a:t>
            </a:r>
            <a:endParaRPr lang="en-US" altLang="ja-JP" sz="2400" b="1" dirty="0" smtClean="0">
              <a:uFillTx/>
            </a:endParaRPr>
          </a:p>
          <a:p>
            <a:r>
              <a:rPr lang="ja-JP" altLang="en-US" sz="2400" b="1" dirty="0" smtClean="0"/>
              <a:t>　</a:t>
            </a:r>
            <a:r>
              <a:rPr lang="ja-JP" altLang="en-US" sz="2400" b="1" dirty="0" smtClean="0">
                <a:uFillTx/>
              </a:rPr>
              <a:t>スクリーニングを行う。</a:t>
            </a:r>
            <a:endParaRPr lang="en-US" altLang="ja-JP" sz="2400" b="1" dirty="0" smtClean="0">
              <a:uFillTx/>
            </a:endParaRPr>
          </a:p>
        </p:txBody>
      </p:sp>
      <p:sp>
        <p:nvSpPr>
          <p:cNvPr id="2" name="下矢印 1"/>
          <p:cNvSpPr>
            <a:spLocks/>
          </p:cNvSpPr>
          <p:nvPr/>
        </p:nvSpPr>
        <p:spPr>
          <a:xfrm>
            <a:off x="2338754" y="3118711"/>
            <a:ext cx="536331" cy="413238"/>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uFillTx/>
            </a:endParaRPr>
          </a:p>
        </p:txBody>
      </p:sp>
      <p:sp>
        <p:nvSpPr>
          <p:cNvPr id="7" name="日付プレースホルダー 6"/>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角丸四角形吹き出し 148"/>
          <p:cNvSpPr/>
          <p:nvPr/>
        </p:nvSpPr>
        <p:spPr>
          <a:xfrm>
            <a:off x="5416027" y="4597162"/>
            <a:ext cx="3856121" cy="840683"/>
          </a:xfrm>
          <a:prstGeom prst="wedgeRoundRectCallout">
            <a:avLst>
              <a:gd name="adj1" fmla="val -59058"/>
              <a:gd name="adj2" fmla="val 49513"/>
              <a:gd name="adj3" fmla="val 16667"/>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251678" y="264614"/>
            <a:ext cx="10178322" cy="746705"/>
          </a:xfrm>
        </p:spPr>
        <p:txBody>
          <a:bodyPr>
            <a:normAutofit fontScale="90000"/>
          </a:bodyPr>
          <a:lstStyle/>
          <a:p>
            <a:r>
              <a:rPr lang="ja-JP" altLang="en-US" dirty="0"/>
              <a:t>シニアの分類 </a:t>
            </a:r>
            <a:r>
              <a:rPr lang="en-US" altLang="ja-JP" sz="5400" dirty="0"/>
              <a:t>-4</a:t>
            </a:r>
            <a:r>
              <a:rPr lang="ja-JP" altLang="en-US" sz="5400" dirty="0" err="1"/>
              <a:t>つの</a:t>
            </a:r>
            <a:r>
              <a:rPr lang="ja-JP" altLang="en-US" sz="5400" dirty="0"/>
              <a:t>要素</a:t>
            </a:r>
            <a:r>
              <a:rPr lang="en-US" altLang="ja-JP" sz="5400" dirty="0" smtClean="0"/>
              <a:t>-</a:t>
            </a:r>
            <a:endParaRPr kumimoji="1" lang="ja-JP" altLang="en-US" dirty="0"/>
          </a:p>
        </p:txBody>
      </p:sp>
      <p:sp>
        <p:nvSpPr>
          <p:cNvPr id="3" name="コンテンツ プレースホルダー 2"/>
          <p:cNvSpPr>
            <a:spLocks noGrp="1"/>
          </p:cNvSpPr>
          <p:nvPr>
            <p:ph idx="1"/>
          </p:nvPr>
        </p:nvSpPr>
        <p:spPr>
          <a:xfrm>
            <a:off x="1105263" y="1151486"/>
            <a:ext cx="3551398" cy="433982"/>
          </a:xfrm>
        </p:spPr>
        <p:txBody>
          <a:bodyPr/>
          <a:lstStyle/>
          <a:p>
            <a:pPr marL="0" indent="0">
              <a:buNone/>
            </a:pPr>
            <a:r>
              <a:rPr lang="en-US" altLang="ja-JP" u="sng" dirty="0" smtClean="0">
                <a:solidFill>
                  <a:schemeClr val="tx1"/>
                </a:solidFill>
              </a:rPr>
              <a:t>B､D､E</a:t>
            </a:r>
            <a:r>
              <a:rPr lang="ja-JP" altLang="en-US" u="sng" dirty="0" smtClean="0">
                <a:solidFill>
                  <a:schemeClr val="tx1"/>
                </a:solidFill>
              </a:rPr>
              <a:t>タイプの特徴</a:t>
            </a:r>
            <a:endParaRPr lang="ja-JP" altLang="en-US" dirty="0"/>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18</a:t>
            </a:fld>
            <a:endParaRPr lang="ja-JP" altLang="en-US" dirty="0">
              <a:uFillTx/>
            </a:endParaRPr>
          </a:p>
        </p:txBody>
      </p:sp>
      <p:sp>
        <p:nvSpPr>
          <p:cNvPr id="6" name="日付プレースホルダー 5"/>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7" name="正方形/長方形 6"/>
          <p:cNvSpPr/>
          <p:nvPr/>
        </p:nvSpPr>
        <p:spPr>
          <a:xfrm>
            <a:off x="1251678" y="3562827"/>
            <a:ext cx="3495433"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(E)</a:t>
            </a:r>
            <a:r>
              <a:rPr kumimoji="1" lang="ja-JP" altLang="en-US" dirty="0" smtClean="0">
                <a:solidFill>
                  <a:schemeClr val="tx1"/>
                </a:solidFill>
              </a:rPr>
              <a:t>新商品感度が高い</a:t>
            </a:r>
            <a:endParaRPr kumimoji="1" lang="ja-JP" altLang="en-US" dirty="0">
              <a:solidFill>
                <a:schemeClr val="tx1"/>
              </a:solidFill>
            </a:endParaRPr>
          </a:p>
        </p:txBody>
      </p:sp>
      <p:sp>
        <p:nvSpPr>
          <p:cNvPr id="8" name="正方形/長方形 7"/>
          <p:cNvSpPr/>
          <p:nvPr/>
        </p:nvSpPr>
        <p:spPr>
          <a:xfrm>
            <a:off x="1251678" y="5058435"/>
            <a:ext cx="3495432"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a:t>
            </a:r>
            <a:r>
              <a:rPr kumimoji="1" lang="ja-JP" altLang="en-US" dirty="0" smtClean="0">
                <a:solidFill>
                  <a:schemeClr val="tx1"/>
                </a:solidFill>
              </a:rPr>
              <a:t>自分基準で判断</a:t>
            </a:r>
            <a:endParaRPr kumimoji="1" lang="ja-JP" altLang="en-US" dirty="0">
              <a:solidFill>
                <a:schemeClr val="tx1"/>
              </a:solidFill>
            </a:endParaRPr>
          </a:p>
        </p:txBody>
      </p:sp>
      <p:sp>
        <p:nvSpPr>
          <p:cNvPr id="9" name="正方形/長方形 8"/>
          <p:cNvSpPr/>
          <p:nvPr/>
        </p:nvSpPr>
        <p:spPr>
          <a:xfrm>
            <a:off x="1251678" y="2865358"/>
            <a:ext cx="3481785"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(B)</a:t>
            </a:r>
            <a:r>
              <a:rPr kumimoji="1" lang="ja-JP" altLang="en-US" dirty="0" smtClean="0">
                <a:solidFill>
                  <a:schemeClr val="tx1"/>
                </a:solidFill>
              </a:rPr>
              <a:t>価格＜品質 </a:t>
            </a:r>
            <a:r>
              <a:rPr lang="ja-JP" altLang="en-US" dirty="0">
                <a:solidFill>
                  <a:schemeClr val="tx1"/>
                </a:solidFill>
              </a:rPr>
              <a:t>重視</a:t>
            </a:r>
            <a:endParaRPr kumimoji="1" lang="ja-JP" altLang="en-US" dirty="0">
              <a:solidFill>
                <a:schemeClr val="tx1"/>
              </a:solidFill>
            </a:endParaRPr>
          </a:p>
        </p:txBody>
      </p:sp>
      <p:sp>
        <p:nvSpPr>
          <p:cNvPr id="10" name="正方形/長方形 9"/>
          <p:cNvSpPr/>
          <p:nvPr/>
        </p:nvSpPr>
        <p:spPr>
          <a:xfrm>
            <a:off x="1251678" y="1727184"/>
            <a:ext cx="3495434"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a:t>
            </a:r>
            <a:r>
              <a:rPr kumimoji="1" lang="ja-JP" altLang="en-US" dirty="0" smtClean="0">
                <a:solidFill>
                  <a:schemeClr val="tx1"/>
                </a:solidFill>
              </a:rPr>
              <a:t>知識欲 旺盛</a:t>
            </a:r>
            <a:endParaRPr kumimoji="1" lang="ja-JP" altLang="en-US" dirty="0">
              <a:solidFill>
                <a:schemeClr val="tx1"/>
              </a:solidFill>
            </a:endParaRPr>
          </a:p>
        </p:txBody>
      </p:sp>
      <p:sp>
        <p:nvSpPr>
          <p:cNvPr id="11" name="正方形/長方形 10"/>
          <p:cNvSpPr/>
          <p:nvPr/>
        </p:nvSpPr>
        <p:spPr>
          <a:xfrm>
            <a:off x="1251678" y="3920750"/>
            <a:ext cx="3493980"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a:t>
            </a:r>
            <a:r>
              <a:rPr kumimoji="1" lang="ja-JP" altLang="en-US" dirty="0" smtClean="0">
                <a:solidFill>
                  <a:schemeClr val="tx1"/>
                </a:solidFill>
              </a:rPr>
              <a:t>目新しいものに積極的</a:t>
            </a:r>
            <a:endParaRPr kumimoji="1" lang="ja-JP" altLang="en-US" dirty="0">
              <a:solidFill>
                <a:schemeClr val="tx1"/>
              </a:solidFill>
            </a:endParaRPr>
          </a:p>
        </p:txBody>
      </p:sp>
      <p:sp>
        <p:nvSpPr>
          <p:cNvPr id="12" name="正方形/長方形 11"/>
          <p:cNvSpPr/>
          <p:nvPr/>
        </p:nvSpPr>
        <p:spPr>
          <a:xfrm>
            <a:off x="1251679" y="5792421"/>
            <a:ext cx="3493980"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(E)</a:t>
            </a:r>
            <a:r>
              <a:rPr kumimoji="1" lang="ja-JP" altLang="en-US" dirty="0" smtClean="0">
                <a:solidFill>
                  <a:schemeClr val="tx1"/>
                </a:solidFill>
              </a:rPr>
              <a:t>美意識</a:t>
            </a:r>
            <a:r>
              <a:rPr lang="ja-JP" altLang="en-US" dirty="0" smtClean="0">
                <a:solidFill>
                  <a:schemeClr val="tx1"/>
                </a:solidFill>
              </a:rPr>
              <a:t>が高い</a:t>
            </a:r>
            <a:endParaRPr kumimoji="1" lang="en-US" altLang="ja-JP" dirty="0" smtClean="0">
              <a:solidFill>
                <a:schemeClr val="tx1"/>
              </a:solidFill>
            </a:endParaRPr>
          </a:p>
        </p:txBody>
      </p:sp>
      <p:sp>
        <p:nvSpPr>
          <p:cNvPr id="13" name="正方形/長方形 12"/>
          <p:cNvSpPr/>
          <p:nvPr/>
        </p:nvSpPr>
        <p:spPr>
          <a:xfrm>
            <a:off x="1251678" y="5426226"/>
            <a:ext cx="3495432"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(E)</a:t>
            </a:r>
            <a:r>
              <a:rPr kumimoji="1" lang="ja-JP" altLang="en-US" dirty="0" smtClean="0">
                <a:solidFill>
                  <a:schemeClr val="tx1"/>
                </a:solidFill>
              </a:rPr>
              <a:t>個性重視</a:t>
            </a:r>
            <a:endParaRPr kumimoji="1" lang="ja-JP" altLang="en-US" dirty="0">
              <a:solidFill>
                <a:schemeClr val="tx1"/>
              </a:solidFill>
            </a:endParaRPr>
          </a:p>
        </p:txBody>
      </p:sp>
      <p:sp>
        <p:nvSpPr>
          <p:cNvPr id="14" name="正方形/長方形 13"/>
          <p:cNvSpPr/>
          <p:nvPr/>
        </p:nvSpPr>
        <p:spPr>
          <a:xfrm>
            <a:off x="1251679" y="4686844"/>
            <a:ext cx="3495432"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solidFill>
              </a:rPr>
              <a:t>(D)</a:t>
            </a:r>
            <a:r>
              <a:rPr kumimoji="1" lang="ja-JP" altLang="en-US" dirty="0" smtClean="0">
                <a:solidFill>
                  <a:schemeClr val="tx1"/>
                </a:solidFill>
              </a:rPr>
              <a:t>ボランティアを行っている</a:t>
            </a:r>
            <a:endParaRPr kumimoji="1" lang="ja-JP" altLang="en-US" dirty="0">
              <a:solidFill>
                <a:schemeClr val="tx1"/>
              </a:solidFill>
            </a:endParaRPr>
          </a:p>
        </p:txBody>
      </p:sp>
      <p:cxnSp>
        <p:nvCxnSpPr>
          <p:cNvPr id="99" name="直線矢印コネクタ 98"/>
          <p:cNvCxnSpPr>
            <a:stCxn id="9" idx="3"/>
          </p:cNvCxnSpPr>
          <p:nvPr/>
        </p:nvCxnSpPr>
        <p:spPr>
          <a:xfrm>
            <a:off x="4733463" y="3063202"/>
            <a:ext cx="207245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直線矢印コネクタ 104"/>
          <p:cNvCxnSpPr/>
          <p:nvPr/>
        </p:nvCxnSpPr>
        <p:spPr>
          <a:xfrm flipV="1">
            <a:off x="4855394" y="2167803"/>
            <a:ext cx="1964167" cy="3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右中かっこ 107"/>
          <p:cNvSpPr/>
          <p:nvPr/>
        </p:nvSpPr>
        <p:spPr>
          <a:xfrm>
            <a:off x="4764505" y="3521883"/>
            <a:ext cx="216569" cy="83549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10" name="直線矢印コネクタ 109"/>
          <p:cNvCxnSpPr/>
          <p:nvPr/>
        </p:nvCxnSpPr>
        <p:spPr>
          <a:xfrm>
            <a:off x="4855394" y="3920750"/>
            <a:ext cx="1964165" cy="3083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5" name="右中かっこ 124"/>
          <p:cNvSpPr/>
          <p:nvPr/>
        </p:nvSpPr>
        <p:spPr>
          <a:xfrm>
            <a:off x="4764505" y="4528427"/>
            <a:ext cx="216569" cy="183484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1" name="テキスト ボックス 140"/>
          <p:cNvSpPr txBox="1"/>
          <p:nvPr/>
        </p:nvSpPr>
        <p:spPr>
          <a:xfrm>
            <a:off x="5737690" y="4634056"/>
            <a:ext cx="3966697" cy="830997"/>
          </a:xfrm>
          <a:prstGeom prst="rect">
            <a:avLst/>
          </a:prstGeom>
          <a:noFill/>
        </p:spPr>
        <p:txBody>
          <a:bodyPr wrap="square" rtlCol="0">
            <a:spAutoFit/>
          </a:bodyPr>
          <a:lstStyle/>
          <a:p>
            <a:r>
              <a:rPr kumimoji="1" lang="ja-JP" altLang="en-US" sz="2400" dirty="0" smtClean="0"/>
              <a:t>残り</a:t>
            </a:r>
            <a:r>
              <a:rPr kumimoji="1" lang="en-US" altLang="ja-JP" sz="2400" dirty="0" smtClean="0"/>
              <a:t>4</a:t>
            </a:r>
            <a:r>
              <a:rPr kumimoji="1" lang="ja-JP" altLang="en-US" sz="2400" dirty="0" err="1" smtClean="0"/>
              <a:t>つは</a:t>
            </a:r>
            <a:endParaRPr kumimoji="1" lang="en-US" altLang="ja-JP" sz="2400" dirty="0" smtClean="0"/>
          </a:p>
          <a:p>
            <a:r>
              <a:rPr kumimoji="1" lang="ja-JP" altLang="en-US" sz="2400" dirty="0" smtClean="0"/>
              <a:t>何になるのだろうか？</a:t>
            </a:r>
            <a:endParaRPr kumimoji="1" lang="ja-JP" altLang="en-US" sz="2400" dirty="0"/>
          </a:p>
        </p:txBody>
      </p:sp>
      <p:sp>
        <p:nvSpPr>
          <p:cNvPr id="147" name="テキスト ボックス 146"/>
          <p:cNvSpPr txBox="1"/>
          <p:nvPr/>
        </p:nvSpPr>
        <p:spPr>
          <a:xfrm>
            <a:off x="6805913" y="5850861"/>
            <a:ext cx="4167937" cy="461665"/>
          </a:xfrm>
          <a:prstGeom prst="rect">
            <a:avLst/>
          </a:prstGeom>
          <a:noFill/>
        </p:spPr>
        <p:txBody>
          <a:bodyPr wrap="square" rtlCol="0">
            <a:spAutoFit/>
          </a:bodyPr>
          <a:lstStyle/>
          <a:p>
            <a:r>
              <a:rPr kumimoji="1" lang="ja-JP" altLang="en-US" sz="2400" dirty="0" smtClean="0"/>
              <a:t>次のスライドで見ていく</a:t>
            </a:r>
            <a:endParaRPr kumimoji="1" lang="ja-JP" altLang="en-US" sz="2400" dirty="0"/>
          </a:p>
        </p:txBody>
      </p:sp>
      <p:sp>
        <p:nvSpPr>
          <p:cNvPr id="151" name="正方形/長方形 150"/>
          <p:cNvSpPr/>
          <p:nvPr/>
        </p:nvSpPr>
        <p:spPr>
          <a:xfrm>
            <a:off x="1251678" y="2099562"/>
            <a:ext cx="3493980" cy="3956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solidFill>
              </a:rPr>
              <a:t>(E)</a:t>
            </a:r>
            <a:r>
              <a:rPr lang="ja-JP" altLang="en-US" dirty="0" smtClean="0">
                <a:solidFill>
                  <a:schemeClr val="tx1"/>
                </a:solidFill>
              </a:rPr>
              <a:t>インターネット</a:t>
            </a:r>
            <a:r>
              <a:rPr lang="ja-JP" altLang="en-US" dirty="0">
                <a:solidFill>
                  <a:schemeClr val="tx1"/>
                </a:solidFill>
              </a:rPr>
              <a:t>利用率が高い</a:t>
            </a:r>
            <a:endParaRPr kumimoji="1" lang="ja-JP" altLang="en-US" dirty="0">
              <a:solidFill>
                <a:schemeClr val="tx1"/>
              </a:solidFill>
            </a:endParaRPr>
          </a:p>
        </p:txBody>
      </p:sp>
      <p:sp>
        <p:nvSpPr>
          <p:cNvPr id="154" name="右中かっこ 153"/>
          <p:cNvSpPr/>
          <p:nvPr/>
        </p:nvSpPr>
        <p:spPr>
          <a:xfrm>
            <a:off x="4747110" y="1658707"/>
            <a:ext cx="216569" cy="99166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8" name="角丸四角形 37"/>
          <p:cNvSpPr/>
          <p:nvPr/>
        </p:nvSpPr>
        <p:spPr>
          <a:xfrm>
            <a:off x="6819561" y="1665380"/>
            <a:ext cx="2171279" cy="914981"/>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3600" b="1" dirty="0" smtClean="0">
                <a:solidFill>
                  <a:schemeClr val="tx1"/>
                </a:solidFill>
              </a:rPr>
              <a:t>情報</a:t>
            </a:r>
            <a:r>
              <a:rPr lang="ja-JP" altLang="en-US" sz="3600" b="1" dirty="0">
                <a:solidFill>
                  <a:schemeClr val="tx1"/>
                </a:solidFill>
              </a:rPr>
              <a:t>探索</a:t>
            </a:r>
            <a:endParaRPr kumimoji="1" lang="ja-JP" altLang="en-US" sz="3600" b="1" dirty="0">
              <a:solidFill>
                <a:schemeClr val="tx1"/>
              </a:solidFill>
            </a:endParaRPr>
          </a:p>
        </p:txBody>
      </p:sp>
      <p:sp>
        <p:nvSpPr>
          <p:cNvPr id="40" name="角丸四角形 39"/>
          <p:cNvSpPr/>
          <p:nvPr/>
        </p:nvSpPr>
        <p:spPr>
          <a:xfrm>
            <a:off x="6819560" y="2694434"/>
            <a:ext cx="2171279" cy="788303"/>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600" b="1" dirty="0" smtClean="0">
                <a:solidFill>
                  <a:schemeClr val="tx1"/>
                </a:solidFill>
              </a:rPr>
              <a:t>品質</a:t>
            </a:r>
            <a:endParaRPr kumimoji="1" lang="ja-JP" altLang="en-US" sz="3600" b="1" dirty="0">
              <a:solidFill>
                <a:schemeClr val="tx1"/>
              </a:solidFill>
            </a:endParaRPr>
          </a:p>
        </p:txBody>
      </p:sp>
      <p:sp>
        <p:nvSpPr>
          <p:cNvPr id="41" name="角丸四角形 40"/>
          <p:cNvSpPr/>
          <p:nvPr/>
        </p:nvSpPr>
        <p:spPr>
          <a:xfrm>
            <a:off x="6819559" y="3577941"/>
            <a:ext cx="2171279" cy="774583"/>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600" b="1" dirty="0" smtClean="0">
                <a:solidFill>
                  <a:schemeClr val="tx1"/>
                </a:solidFill>
              </a:rPr>
              <a:t>革新</a:t>
            </a:r>
            <a:endParaRPr kumimoji="1" lang="ja-JP" altLang="en-US" sz="3200" b="1" dirty="0">
              <a:solidFill>
                <a:schemeClr val="tx1"/>
              </a:solidFill>
            </a:endParaRPr>
          </a:p>
        </p:txBody>
      </p:sp>
    </p:spTree>
    <p:extLst>
      <p:ext uri="{BB962C8B-B14F-4D97-AF65-F5344CB8AC3E}">
        <p14:creationId xmlns:p14="http://schemas.microsoft.com/office/powerpoint/2010/main" val="670275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49645" y="1200970"/>
            <a:ext cx="10793425" cy="3596666"/>
          </a:xfrm>
        </p:spPr>
        <p:txBody>
          <a:bodyPr>
            <a:normAutofit/>
          </a:bodyPr>
          <a:lstStyle/>
          <a:p>
            <a:pPr marL="0" indent="0">
              <a:buNone/>
            </a:pPr>
            <a:r>
              <a:rPr lang="ja-JP" altLang="en-US" dirty="0">
                <a:uFillTx/>
              </a:rPr>
              <a:t>自分基準で判断する</a:t>
            </a:r>
            <a:r>
              <a:rPr lang="en-US" altLang="ja-JP" dirty="0">
                <a:uFillTx/>
              </a:rPr>
              <a:t>(D</a:t>
            </a:r>
            <a:r>
              <a:rPr lang="en-US" altLang="ja-JP" dirty="0" smtClean="0">
                <a:uFillTx/>
              </a:rPr>
              <a:t>)</a:t>
            </a:r>
            <a:r>
              <a:rPr lang="ja-JP" altLang="en-US" dirty="0" smtClean="0">
                <a:uFillTx/>
              </a:rPr>
              <a:t>　個性</a:t>
            </a:r>
            <a:r>
              <a:rPr lang="ja-JP" altLang="en-US" dirty="0">
                <a:uFillTx/>
              </a:rPr>
              <a:t>重視</a:t>
            </a:r>
            <a:r>
              <a:rPr lang="en-US" altLang="ja-JP" dirty="0">
                <a:uFillTx/>
              </a:rPr>
              <a:t>(E</a:t>
            </a:r>
            <a:r>
              <a:rPr lang="en-US" altLang="ja-JP" dirty="0" smtClean="0">
                <a:uFillTx/>
              </a:rPr>
              <a:t>)</a:t>
            </a:r>
          </a:p>
          <a:p>
            <a:pPr marL="0" indent="0">
              <a:buNone/>
            </a:pPr>
            <a:r>
              <a:rPr lang="ja-JP" altLang="en-US" dirty="0" smtClean="0">
                <a:uFillTx/>
              </a:rPr>
              <a:t>→同調しやすい人に比べ、</a:t>
            </a:r>
            <a:r>
              <a:rPr lang="ja-JP" altLang="en-US" b="1" dirty="0" smtClean="0">
                <a:uFillTx/>
              </a:rPr>
              <a:t>同調しない人</a:t>
            </a:r>
            <a:r>
              <a:rPr lang="ja-JP" altLang="en-US" dirty="0" smtClean="0">
                <a:uFillTx/>
              </a:rPr>
              <a:t>は</a:t>
            </a:r>
            <a:r>
              <a:rPr lang="ja-JP" altLang="en-US" dirty="0" smtClean="0">
                <a:solidFill>
                  <a:srgbClr val="FF0000"/>
                </a:solidFill>
                <a:uFillTx/>
              </a:rPr>
              <a:t>自尊心の高い人</a:t>
            </a:r>
            <a:r>
              <a:rPr lang="ja-JP" altLang="en-US" dirty="0" smtClean="0">
                <a:uFillTx/>
              </a:rPr>
              <a:t>である。 </a:t>
            </a:r>
            <a:endParaRPr lang="en-US" altLang="ja-JP" dirty="0" smtClean="0">
              <a:uFillTx/>
            </a:endParaRPr>
          </a:p>
          <a:p>
            <a:pPr marL="0" indent="0">
              <a:buNone/>
            </a:pPr>
            <a:r>
              <a:rPr lang="ja-JP" altLang="en-US" sz="1800" dirty="0" smtClean="0">
                <a:uFillTx/>
              </a:rPr>
              <a:t>　</a:t>
            </a:r>
            <a:endParaRPr lang="en-US" altLang="ja-JP" sz="500" dirty="0" smtClean="0">
              <a:uFillTx/>
            </a:endParaRPr>
          </a:p>
          <a:p>
            <a:pPr marL="0" indent="0">
              <a:buNone/>
            </a:pPr>
            <a:r>
              <a:rPr lang="ja-JP" altLang="en-US" dirty="0" smtClean="0">
                <a:uFillTx/>
              </a:rPr>
              <a:t>ボランティア</a:t>
            </a:r>
            <a:r>
              <a:rPr lang="en-US" altLang="ja-JP" dirty="0">
                <a:uFillTx/>
              </a:rPr>
              <a:t>(D</a:t>
            </a:r>
            <a:r>
              <a:rPr lang="en-US" altLang="ja-JP" dirty="0" smtClean="0">
                <a:uFillTx/>
              </a:rPr>
              <a:t>)</a:t>
            </a:r>
            <a:r>
              <a:rPr lang="ja-JP" altLang="en-US" sz="1800" dirty="0" smtClean="0">
                <a:uFillTx/>
              </a:rPr>
              <a:t>→</a:t>
            </a:r>
            <a:r>
              <a:rPr lang="ja-JP" altLang="en-US" b="1" dirty="0" smtClean="0">
                <a:uFillTx/>
              </a:rPr>
              <a:t>ボランティア活動</a:t>
            </a:r>
            <a:r>
              <a:rPr lang="ja-JP" altLang="en-US" dirty="0" smtClean="0">
                <a:uFillTx/>
              </a:rPr>
              <a:t>を通じて</a:t>
            </a:r>
            <a:r>
              <a:rPr lang="ja-JP" altLang="en-US" dirty="0">
                <a:uFillTx/>
              </a:rPr>
              <a:t>人</a:t>
            </a:r>
            <a:r>
              <a:rPr lang="ja-JP" altLang="en-US" dirty="0" smtClean="0">
                <a:uFillTx/>
              </a:rPr>
              <a:t>に</a:t>
            </a:r>
            <a:r>
              <a:rPr lang="ja-JP" altLang="en-US" dirty="0">
                <a:uFillTx/>
              </a:rPr>
              <a:t>感謝されたり</a:t>
            </a:r>
            <a:r>
              <a:rPr lang="ja-JP" altLang="en-US" dirty="0" smtClean="0">
                <a:uFillTx/>
              </a:rPr>
              <a:t>、</a:t>
            </a:r>
            <a:endParaRPr lang="en-US" altLang="ja-JP" dirty="0">
              <a:uFillTx/>
            </a:endParaRPr>
          </a:p>
          <a:p>
            <a:pPr marL="0" indent="0">
              <a:buNone/>
            </a:pPr>
            <a:r>
              <a:rPr lang="ja-JP" altLang="en-US" dirty="0" smtClean="0">
                <a:uFillTx/>
              </a:rPr>
              <a:t>　　　　　　　　周囲</a:t>
            </a:r>
            <a:r>
              <a:rPr lang="ja-JP" altLang="en-US" dirty="0">
                <a:uFillTx/>
              </a:rPr>
              <a:t>から</a:t>
            </a:r>
            <a:r>
              <a:rPr lang="ja-JP" altLang="en-US" dirty="0" smtClean="0">
                <a:uFillTx/>
              </a:rPr>
              <a:t>尊敬される</a:t>
            </a:r>
            <a:r>
              <a:rPr lang="ja-JP" altLang="en-US" dirty="0">
                <a:uFillTx/>
              </a:rPr>
              <a:t>ことにより</a:t>
            </a:r>
            <a:r>
              <a:rPr lang="ja-JP" altLang="en-US" dirty="0">
                <a:solidFill>
                  <a:srgbClr val="FF0000"/>
                </a:solidFill>
                <a:uFillTx/>
              </a:rPr>
              <a:t>自尊心が</a:t>
            </a:r>
            <a:r>
              <a:rPr lang="ja-JP" altLang="en-US" dirty="0" smtClean="0">
                <a:solidFill>
                  <a:srgbClr val="FF0000"/>
                </a:solidFill>
                <a:uFillTx/>
              </a:rPr>
              <a:t>高まる。</a:t>
            </a:r>
            <a:endParaRPr lang="en-US" altLang="ja-JP" dirty="0" smtClean="0">
              <a:uFillTx/>
            </a:endParaRPr>
          </a:p>
          <a:p>
            <a:pPr marL="0" indent="0">
              <a:buNone/>
            </a:pPr>
            <a:r>
              <a:rPr lang="ja-JP" altLang="en-US" sz="1800" dirty="0" smtClean="0">
                <a:uFillTx/>
              </a:rPr>
              <a:t>　</a:t>
            </a:r>
            <a:endParaRPr lang="ja-JP" altLang="en-US" sz="500" dirty="0" smtClean="0">
              <a:uFillTx/>
            </a:endParaRPr>
          </a:p>
          <a:p>
            <a:pPr marL="0" indent="0">
              <a:buNone/>
            </a:pPr>
            <a:r>
              <a:rPr lang="ja-JP" altLang="en-US" dirty="0" smtClean="0">
                <a:uFillTx/>
              </a:rPr>
              <a:t>美意識</a:t>
            </a:r>
            <a:r>
              <a:rPr lang="ja-JP" altLang="en-US" dirty="0">
                <a:uFillTx/>
              </a:rPr>
              <a:t>が高い</a:t>
            </a:r>
            <a:r>
              <a:rPr lang="en-US" altLang="ja-JP" dirty="0">
                <a:uFillTx/>
              </a:rPr>
              <a:t>(E</a:t>
            </a:r>
            <a:r>
              <a:rPr lang="en-US" altLang="ja-JP" dirty="0" smtClean="0">
                <a:uFillTx/>
              </a:rPr>
              <a:t>)</a:t>
            </a:r>
            <a:r>
              <a:rPr lang="ja-JP" altLang="en-US" dirty="0" smtClean="0">
                <a:uFillTx/>
              </a:rPr>
              <a:t>→</a:t>
            </a:r>
            <a:r>
              <a:rPr lang="ja-JP" altLang="en-US" b="1" dirty="0" smtClean="0">
                <a:uFillTx/>
              </a:rPr>
              <a:t>化粧</a:t>
            </a:r>
            <a:r>
              <a:rPr lang="ja-JP" altLang="en-US" b="1" dirty="0">
                <a:uFillTx/>
              </a:rPr>
              <a:t>をすること</a:t>
            </a:r>
            <a:r>
              <a:rPr lang="ja-JP" altLang="en-US" dirty="0">
                <a:uFillTx/>
              </a:rPr>
              <a:t>は</a:t>
            </a:r>
            <a:r>
              <a:rPr lang="ja-JP" altLang="en-US" dirty="0" smtClean="0">
                <a:uFillTx/>
              </a:rPr>
              <a:t>、</a:t>
            </a:r>
            <a:r>
              <a:rPr lang="ja-JP" altLang="en-US" dirty="0" smtClean="0">
                <a:solidFill>
                  <a:srgbClr val="FF0000"/>
                </a:solidFill>
                <a:uFillTx/>
              </a:rPr>
              <a:t>自尊</a:t>
            </a:r>
            <a:r>
              <a:rPr lang="ja-JP" altLang="en-US" dirty="0">
                <a:solidFill>
                  <a:srgbClr val="FF0000"/>
                </a:solidFill>
                <a:uFillTx/>
              </a:rPr>
              <a:t>心</a:t>
            </a:r>
            <a:r>
              <a:rPr lang="ja-JP" altLang="en-US" dirty="0">
                <a:uFillTx/>
              </a:rPr>
              <a:t>の維持・向上を図るもので</a:t>
            </a:r>
            <a:r>
              <a:rPr lang="ja-JP" altLang="en-US" dirty="0" smtClean="0">
                <a:uFillTx/>
              </a:rPr>
              <a:t>ある</a:t>
            </a:r>
            <a:r>
              <a:rPr lang="ja-JP" altLang="en-US" dirty="0">
                <a:uFillTx/>
              </a:rPr>
              <a:t>。</a:t>
            </a:r>
            <a:endParaRPr lang="en-US" altLang="ja-JP" dirty="0">
              <a:uFillTx/>
            </a:endParaRPr>
          </a:p>
          <a:p>
            <a:pPr marL="0" indent="0">
              <a:buNone/>
            </a:pPr>
            <a:r>
              <a:rPr lang="ja-JP" altLang="en-US" dirty="0" smtClean="0">
                <a:solidFill>
                  <a:srgbClr val="FF0000"/>
                </a:solidFill>
                <a:uFillTx/>
              </a:rPr>
              <a:t>　　　　　　　　自尊心の高い人</a:t>
            </a:r>
            <a:r>
              <a:rPr lang="ja-JP" altLang="en-US" dirty="0" smtClean="0">
                <a:uFillTx/>
              </a:rPr>
              <a:t>は</a:t>
            </a:r>
            <a:r>
              <a:rPr lang="ja-JP" altLang="en-US" b="1" dirty="0" smtClean="0">
                <a:uFillTx/>
              </a:rPr>
              <a:t>ファッションへの興味も強い</a:t>
            </a:r>
            <a:r>
              <a:rPr lang="ja-JP" altLang="en-US" dirty="0" smtClean="0">
                <a:uFillTx/>
              </a:rPr>
              <a:t>。</a:t>
            </a:r>
            <a:endParaRPr lang="ja-JP" altLang="en-US" sz="1800" dirty="0">
              <a:uFillTx/>
            </a:endParaRPr>
          </a:p>
          <a:p>
            <a:endParaRPr lang="ja-JP" altLang="en-US"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19</a:t>
            </a:fld>
            <a:endParaRPr lang="ja-JP" altLang="en-US" dirty="0">
              <a:uFillTx/>
            </a:endParaRPr>
          </a:p>
        </p:txBody>
      </p:sp>
      <p:sp>
        <p:nvSpPr>
          <p:cNvPr id="8"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シニアの分類 </a:t>
            </a:r>
            <a:r>
              <a:rPr lang="en-US" altLang="ja-JP" sz="4400" dirty="0">
                <a:uFillTx/>
              </a:rPr>
              <a:t>-4</a:t>
            </a:r>
            <a:r>
              <a:rPr lang="ja-JP" altLang="en-US" sz="4400" dirty="0" err="1">
                <a:uFillTx/>
              </a:rPr>
              <a:t>つの</a:t>
            </a:r>
            <a:r>
              <a:rPr lang="ja-JP" altLang="en-US" sz="4400" dirty="0">
                <a:uFillTx/>
              </a:rPr>
              <a:t>要素</a:t>
            </a:r>
            <a:r>
              <a:rPr lang="en-US" altLang="ja-JP" sz="4400" dirty="0">
                <a:uFillTx/>
              </a:rPr>
              <a:t>-</a:t>
            </a:r>
            <a:endParaRPr lang="ja-JP" altLang="en-US" sz="4400" dirty="0">
              <a:uFillTx/>
            </a:endParaRPr>
          </a:p>
        </p:txBody>
      </p:sp>
      <p:sp>
        <p:nvSpPr>
          <p:cNvPr id="5" name="正方形/長方形 4"/>
          <p:cNvSpPr>
            <a:spLocks/>
          </p:cNvSpPr>
          <p:nvPr/>
        </p:nvSpPr>
        <p:spPr>
          <a:xfrm>
            <a:off x="8482165" y="4212861"/>
            <a:ext cx="4145413" cy="584775"/>
          </a:xfrm>
          <a:prstGeom prst="rect">
            <a:avLst/>
          </a:prstGeom>
        </p:spPr>
        <p:txBody>
          <a:bodyPr wrap="square">
            <a:spAutoFit/>
          </a:bodyPr>
          <a:lstStyle/>
          <a:p>
            <a:r>
              <a:rPr lang="ja-JP" altLang="en-US" sz="1600" dirty="0">
                <a:uFillTx/>
              </a:rPr>
              <a:t>黒澤</a:t>
            </a:r>
            <a:r>
              <a:rPr lang="en-US" altLang="ja-JP" sz="1600" dirty="0">
                <a:uFillTx/>
              </a:rPr>
              <a:t>(1993</a:t>
            </a:r>
            <a:r>
              <a:rPr lang="en-US" altLang="ja-JP" sz="1600" dirty="0" smtClean="0">
                <a:uFillTx/>
              </a:rPr>
              <a:t>)</a:t>
            </a:r>
            <a:r>
              <a:rPr lang="ja-JP" altLang="en-US" sz="1600" dirty="0" err="1" smtClean="0">
                <a:uFillTx/>
              </a:rPr>
              <a:t>、</a:t>
            </a:r>
            <a:r>
              <a:rPr lang="ja-JP" altLang="en-US" sz="1600" dirty="0" smtClean="0">
                <a:uFillTx/>
              </a:rPr>
              <a:t>藤原</a:t>
            </a:r>
            <a:r>
              <a:rPr lang="ja-JP" altLang="en-US" sz="1600" dirty="0">
                <a:uFillTx/>
              </a:rPr>
              <a:t>ら</a:t>
            </a:r>
            <a:r>
              <a:rPr lang="en-US" altLang="ja-JP" sz="1600" dirty="0">
                <a:uFillTx/>
              </a:rPr>
              <a:t>(</a:t>
            </a:r>
            <a:r>
              <a:rPr lang="en-US" altLang="ja-JP" sz="1600" dirty="0" smtClean="0">
                <a:uFillTx/>
              </a:rPr>
              <a:t>2005)</a:t>
            </a:r>
            <a:r>
              <a:rPr lang="ja-JP" altLang="en-US" sz="1600" dirty="0" err="1" smtClean="0">
                <a:uFillTx/>
              </a:rPr>
              <a:t>、</a:t>
            </a:r>
            <a:r>
              <a:rPr lang="en-US" altLang="ja-JP" sz="1600" dirty="0" err="1" smtClean="0">
                <a:uFillTx/>
              </a:rPr>
              <a:t>J.Soc.Cosmet.Japan</a:t>
            </a:r>
            <a:r>
              <a:rPr lang="en-US" altLang="ja-JP" sz="1600" dirty="0" smtClean="0">
                <a:uFillTx/>
              </a:rPr>
              <a:t>(2000)</a:t>
            </a:r>
            <a:r>
              <a:rPr lang="ja-JP" altLang="en-US" sz="1600" dirty="0" err="1" smtClean="0">
                <a:uFillTx/>
              </a:rPr>
              <a:t>、</a:t>
            </a:r>
            <a:r>
              <a:rPr lang="ja-JP" altLang="en-US" sz="1600" dirty="0" smtClean="0">
                <a:uFillTx/>
              </a:rPr>
              <a:t>小柴</a:t>
            </a:r>
            <a:r>
              <a:rPr lang="en-US" altLang="ja-JP" sz="1600" dirty="0">
                <a:uFillTx/>
              </a:rPr>
              <a:t>(2010)</a:t>
            </a:r>
            <a:endParaRPr lang="ja-JP" altLang="en-US" sz="1600" dirty="0">
              <a:uFillTx/>
            </a:endParaRPr>
          </a:p>
        </p:txBody>
      </p:sp>
      <p:sp>
        <p:nvSpPr>
          <p:cNvPr id="6" name="正方形/長方形 5"/>
          <p:cNvSpPr>
            <a:spLocks/>
          </p:cNvSpPr>
          <p:nvPr/>
        </p:nvSpPr>
        <p:spPr>
          <a:xfrm>
            <a:off x="1677884" y="5481529"/>
            <a:ext cx="8301385" cy="830997"/>
          </a:xfrm>
          <a:prstGeom prst="rect">
            <a:avLst/>
          </a:prstGeom>
          <a:ln w="38100">
            <a:solidFill>
              <a:srgbClr val="92D050"/>
            </a:solidFill>
          </a:ln>
        </p:spPr>
        <p:txBody>
          <a:bodyPr wrap="square">
            <a:spAutoFit/>
          </a:bodyPr>
          <a:lstStyle/>
          <a:p>
            <a:r>
              <a:rPr lang="ja-JP" altLang="en-US" sz="2000" dirty="0">
                <a:uFillTx/>
              </a:rPr>
              <a:t>個性</a:t>
            </a:r>
            <a:r>
              <a:rPr lang="ja-JP" altLang="en-US" sz="2000" dirty="0" smtClean="0">
                <a:uFillTx/>
              </a:rPr>
              <a:t>重視</a:t>
            </a:r>
            <a:r>
              <a:rPr lang="en-US" altLang="ja-JP" sz="2000" dirty="0" smtClean="0">
                <a:uFillTx/>
              </a:rPr>
              <a:t>(E</a:t>
            </a:r>
            <a:r>
              <a:rPr lang="en-US" altLang="ja-JP" sz="2000" dirty="0">
                <a:uFillTx/>
              </a:rPr>
              <a:t>),</a:t>
            </a:r>
            <a:r>
              <a:rPr lang="ja-JP" altLang="en-US" sz="2000" dirty="0">
                <a:uFillTx/>
              </a:rPr>
              <a:t>美意識が高い</a:t>
            </a:r>
            <a:r>
              <a:rPr lang="en-US" altLang="ja-JP" sz="2000" dirty="0">
                <a:uFillTx/>
              </a:rPr>
              <a:t>(E),</a:t>
            </a:r>
            <a:r>
              <a:rPr lang="ja-JP" altLang="en-US" sz="2000" dirty="0">
                <a:uFillTx/>
              </a:rPr>
              <a:t>自分基準で判断する</a:t>
            </a:r>
            <a:r>
              <a:rPr lang="en-US" altLang="ja-JP" sz="2000" dirty="0">
                <a:uFillTx/>
              </a:rPr>
              <a:t>(D),</a:t>
            </a:r>
            <a:r>
              <a:rPr lang="ja-JP" altLang="en-US" sz="2000" dirty="0">
                <a:uFillTx/>
              </a:rPr>
              <a:t>ボランティア</a:t>
            </a:r>
            <a:r>
              <a:rPr lang="en-US" altLang="ja-JP" sz="2000" dirty="0">
                <a:uFillTx/>
              </a:rPr>
              <a:t>(D</a:t>
            </a:r>
            <a:r>
              <a:rPr lang="en-US" altLang="ja-JP" sz="2000" dirty="0" smtClean="0">
                <a:uFillTx/>
              </a:rPr>
              <a:t>)</a:t>
            </a:r>
          </a:p>
          <a:p>
            <a:r>
              <a:rPr lang="ja-JP" altLang="en-US" sz="2000" dirty="0" smtClean="0">
                <a:uFillTx/>
              </a:rPr>
              <a:t>の</a:t>
            </a:r>
            <a:r>
              <a:rPr lang="ja-JP" altLang="en-US" sz="2000" dirty="0"/>
              <a:t>背後</a:t>
            </a:r>
            <a:r>
              <a:rPr lang="ja-JP" altLang="en-US" sz="2000" dirty="0" smtClean="0">
                <a:uFillTx/>
              </a:rPr>
              <a:t>には</a:t>
            </a:r>
            <a:r>
              <a:rPr lang="en-US" altLang="ja-JP" sz="2800" dirty="0">
                <a:uFillTx/>
              </a:rPr>
              <a:t>”</a:t>
            </a:r>
            <a:r>
              <a:rPr lang="ja-JP" altLang="en-US" sz="2800" dirty="0">
                <a:uFillTx/>
              </a:rPr>
              <a:t>自尊心</a:t>
            </a:r>
            <a:r>
              <a:rPr lang="en-US" altLang="ja-JP" sz="2800" dirty="0">
                <a:uFillTx/>
              </a:rPr>
              <a:t>”</a:t>
            </a:r>
            <a:r>
              <a:rPr lang="ja-JP" altLang="en-US" sz="2000" dirty="0">
                <a:uFillTx/>
              </a:rPr>
              <a:t>が</a:t>
            </a:r>
            <a:r>
              <a:rPr lang="ja-JP" altLang="en-US" sz="2000" dirty="0" smtClean="0">
                <a:uFillTx/>
              </a:rPr>
              <a:t>ある</a:t>
            </a:r>
            <a:r>
              <a:rPr lang="ja-JP" altLang="en-US" sz="2000" dirty="0">
                <a:uFillTx/>
              </a:rPr>
              <a:t>。</a:t>
            </a:r>
            <a:endParaRPr lang="en-US" altLang="ja-JP" sz="2400" dirty="0">
              <a:uFillTx/>
            </a:endParaRPr>
          </a:p>
        </p:txBody>
      </p:sp>
      <p:sp>
        <p:nvSpPr>
          <p:cNvPr id="7" name="日付プレースホルダー 6"/>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22689" y="131684"/>
            <a:ext cx="8187071" cy="1171535"/>
          </a:xfrm>
        </p:spPr>
        <p:txBody>
          <a:bodyPr>
            <a:normAutofit/>
          </a:bodyPr>
          <a:lstStyle/>
          <a:p>
            <a:r>
              <a:rPr kumimoji="1" lang="ja-JP" altLang="en-US" sz="6000" dirty="0">
                <a:uFillTx/>
              </a:rPr>
              <a:t>目次</a:t>
            </a:r>
          </a:p>
        </p:txBody>
      </p:sp>
      <p:sp>
        <p:nvSpPr>
          <p:cNvPr id="3" name="コンテンツ プレースホルダー 2"/>
          <p:cNvSpPr>
            <a:spLocks noGrp="1"/>
          </p:cNvSpPr>
          <p:nvPr>
            <p:ph type="body" idx="1"/>
          </p:nvPr>
        </p:nvSpPr>
        <p:spPr>
          <a:xfrm>
            <a:off x="1959429" y="1479750"/>
            <a:ext cx="9470571" cy="6278377"/>
          </a:xfrm>
        </p:spPr>
        <p:txBody>
          <a:bodyPr numCol="2">
            <a:noAutofit/>
          </a:bodyPr>
          <a:lstStyle/>
          <a:p>
            <a:r>
              <a:rPr lang="ja-JP" altLang="en-US" dirty="0">
                <a:solidFill>
                  <a:schemeClr val="accent2">
                    <a:lumMod val="50000"/>
                  </a:schemeClr>
                </a:solidFill>
                <a:uFillTx/>
              </a:rPr>
              <a:t>・はじめに</a:t>
            </a:r>
            <a:endParaRPr lang="en-US" altLang="ja-JP" dirty="0">
              <a:solidFill>
                <a:schemeClr val="accent2">
                  <a:lumMod val="50000"/>
                </a:schemeClr>
              </a:solidFill>
              <a:uFillTx/>
            </a:endParaRPr>
          </a:p>
          <a:p>
            <a:r>
              <a:rPr lang="ja-JP" altLang="en-US" dirty="0">
                <a:solidFill>
                  <a:schemeClr val="accent2">
                    <a:lumMod val="50000"/>
                  </a:schemeClr>
                </a:solidFill>
                <a:uFillTx/>
              </a:rPr>
              <a:t>・現状分析</a:t>
            </a:r>
            <a:endParaRPr lang="en-US" altLang="ja-JP" dirty="0">
              <a:solidFill>
                <a:schemeClr val="accent2">
                  <a:lumMod val="50000"/>
                </a:schemeClr>
              </a:solidFill>
              <a:uFillTx/>
            </a:endParaRPr>
          </a:p>
          <a:p>
            <a:r>
              <a:rPr lang="ja-JP" altLang="en-US" dirty="0">
                <a:solidFill>
                  <a:schemeClr val="accent2">
                    <a:lumMod val="50000"/>
                  </a:schemeClr>
                </a:solidFill>
                <a:uFillTx/>
              </a:rPr>
              <a:t>　　現状分析①②③</a:t>
            </a:r>
            <a:endParaRPr lang="en-US" altLang="ja-JP" dirty="0">
              <a:solidFill>
                <a:schemeClr val="accent2">
                  <a:lumMod val="50000"/>
                </a:schemeClr>
              </a:solidFill>
              <a:uFillTx/>
            </a:endParaRPr>
          </a:p>
          <a:p>
            <a:r>
              <a:rPr lang="ja-JP" altLang="en-US" dirty="0">
                <a:solidFill>
                  <a:schemeClr val="accent2">
                    <a:lumMod val="50000"/>
                  </a:schemeClr>
                </a:solidFill>
                <a:uFillTx/>
              </a:rPr>
              <a:t>・問題意識</a:t>
            </a:r>
            <a:endParaRPr lang="en-US" altLang="ja-JP" dirty="0">
              <a:solidFill>
                <a:schemeClr val="accent2">
                  <a:lumMod val="50000"/>
                </a:schemeClr>
              </a:solidFill>
              <a:uFillTx/>
            </a:endParaRPr>
          </a:p>
          <a:p>
            <a:r>
              <a:rPr lang="ja-JP" altLang="en-US" dirty="0">
                <a:solidFill>
                  <a:schemeClr val="accent2">
                    <a:lumMod val="50000"/>
                  </a:schemeClr>
                </a:solidFill>
                <a:uFillTx/>
              </a:rPr>
              <a:t>・先行研究</a:t>
            </a:r>
            <a:r>
              <a:rPr lang="en-US" altLang="ja-JP" dirty="0">
                <a:solidFill>
                  <a:schemeClr val="accent2">
                    <a:lumMod val="50000"/>
                  </a:schemeClr>
                </a:solidFill>
                <a:uFillTx/>
              </a:rPr>
              <a:t>(</a:t>
            </a:r>
            <a:r>
              <a:rPr lang="ja-JP" altLang="en-US" dirty="0">
                <a:solidFill>
                  <a:schemeClr val="accent2">
                    <a:lumMod val="50000"/>
                  </a:schemeClr>
                </a:solidFill>
                <a:uFillTx/>
              </a:rPr>
              <a:t>シニア</a:t>
            </a:r>
            <a:r>
              <a:rPr lang="en-US" altLang="ja-JP" dirty="0">
                <a:solidFill>
                  <a:schemeClr val="accent2">
                    <a:lumMod val="50000"/>
                  </a:schemeClr>
                </a:solidFill>
                <a:uFillTx/>
              </a:rPr>
              <a:t>)</a:t>
            </a:r>
          </a:p>
          <a:p>
            <a:r>
              <a:rPr lang="ja-JP" altLang="en-US" dirty="0">
                <a:solidFill>
                  <a:schemeClr val="accent2">
                    <a:lumMod val="50000"/>
                  </a:schemeClr>
                </a:solidFill>
                <a:uFillTx/>
              </a:rPr>
              <a:t>　　先行研究①②③</a:t>
            </a:r>
            <a:r>
              <a:rPr lang="ja-JP" altLang="en-US" dirty="0" smtClean="0">
                <a:solidFill>
                  <a:schemeClr val="accent2">
                    <a:lumMod val="50000"/>
                  </a:schemeClr>
                </a:solidFill>
                <a:uFillTx/>
              </a:rPr>
              <a:t>④</a:t>
            </a:r>
            <a:endParaRPr lang="en-US" altLang="ja-JP" dirty="0" smtClean="0">
              <a:solidFill>
                <a:schemeClr val="accent2">
                  <a:lumMod val="50000"/>
                </a:schemeClr>
              </a:solidFill>
              <a:uFillTx/>
            </a:endParaRPr>
          </a:p>
          <a:p>
            <a:r>
              <a:rPr lang="ja-JP" altLang="en-US" dirty="0">
                <a:solidFill>
                  <a:schemeClr val="accent2">
                    <a:lumMod val="50000"/>
                  </a:schemeClr>
                </a:solidFill>
              </a:rPr>
              <a:t>　</a:t>
            </a:r>
            <a:r>
              <a:rPr lang="ja-JP" altLang="en-US" dirty="0" smtClean="0">
                <a:solidFill>
                  <a:schemeClr val="accent2">
                    <a:lumMod val="50000"/>
                  </a:schemeClr>
                </a:solidFill>
              </a:rPr>
              <a:t>　</a:t>
            </a:r>
            <a:r>
              <a:rPr lang="ja-JP" altLang="en-US" dirty="0" smtClean="0">
                <a:solidFill>
                  <a:schemeClr val="accent2">
                    <a:lumMod val="50000"/>
                  </a:schemeClr>
                </a:solidFill>
                <a:uFillTx/>
              </a:rPr>
              <a:t>シニア</a:t>
            </a:r>
            <a:r>
              <a:rPr lang="ja-JP" altLang="en-US" dirty="0">
                <a:solidFill>
                  <a:schemeClr val="accent2">
                    <a:lumMod val="50000"/>
                  </a:schemeClr>
                </a:solidFill>
                <a:uFillTx/>
              </a:rPr>
              <a:t>の分類</a:t>
            </a:r>
            <a:endParaRPr lang="en-US" altLang="ja-JP" dirty="0">
              <a:solidFill>
                <a:schemeClr val="accent2">
                  <a:lumMod val="50000"/>
                </a:schemeClr>
              </a:solidFill>
              <a:uFillTx/>
            </a:endParaRPr>
          </a:p>
          <a:p>
            <a:r>
              <a:rPr lang="ja-JP" altLang="en-US" dirty="0">
                <a:solidFill>
                  <a:schemeClr val="accent2">
                    <a:lumMod val="50000"/>
                  </a:schemeClr>
                </a:solidFill>
                <a:uFillTx/>
              </a:rPr>
              <a:t>　　</a:t>
            </a:r>
            <a:r>
              <a:rPr lang="en-US" altLang="ja-JP" dirty="0" smtClean="0">
                <a:solidFill>
                  <a:schemeClr val="accent2">
                    <a:lumMod val="50000"/>
                  </a:schemeClr>
                </a:solidFill>
              </a:rPr>
              <a:t>4</a:t>
            </a:r>
            <a:r>
              <a:rPr lang="ja-JP" altLang="en-US" dirty="0" err="1" smtClean="0">
                <a:solidFill>
                  <a:schemeClr val="accent2">
                    <a:lumMod val="50000"/>
                  </a:schemeClr>
                </a:solidFill>
              </a:rPr>
              <a:t>つの</a:t>
            </a:r>
            <a:r>
              <a:rPr lang="ja-JP" altLang="en-US" dirty="0" smtClean="0">
                <a:solidFill>
                  <a:schemeClr val="accent2">
                    <a:lumMod val="50000"/>
                  </a:schemeClr>
                </a:solidFill>
              </a:rPr>
              <a:t>要素</a:t>
            </a:r>
            <a:endParaRPr lang="en-US" altLang="ja-JP" dirty="0">
              <a:solidFill>
                <a:schemeClr val="accent2">
                  <a:lumMod val="50000"/>
                </a:schemeClr>
              </a:solidFill>
              <a:uFillTx/>
            </a:endParaRPr>
          </a:p>
          <a:p>
            <a:r>
              <a:rPr lang="ja-JP" altLang="en-US" dirty="0">
                <a:solidFill>
                  <a:schemeClr val="accent2">
                    <a:lumMod val="50000"/>
                  </a:schemeClr>
                </a:solidFill>
                <a:uFillTx/>
              </a:rPr>
              <a:t>・先行研究</a:t>
            </a:r>
            <a:r>
              <a:rPr lang="en-US" altLang="ja-JP" dirty="0">
                <a:solidFill>
                  <a:schemeClr val="accent2">
                    <a:lumMod val="50000"/>
                  </a:schemeClr>
                </a:solidFill>
                <a:uFillTx/>
              </a:rPr>
              <a:t>(</a:t>
            </a:r>
            <a:r>
              <a:rPr lang="ja-JP" altLang="en-US" dirty="0">
                <a:solidFill>
                  <a:schemeClr val="accent2">
                    <a:lumMod val="50000"/>
                  </a:schemeClr>
                </a:solidFill>
                <a:uFillTx/>
              </a:rPr>
              <a:t>広告</a:t>
            </a:r>
            <a:r>
              <a:rPr lang="en-US" altLang="ja-JP" dirty="0">
                <a:solidFill>
                  <a:schemeClr val="accent2">
                    <a:lumMod val="50000"/>
                  </a:schemeClr>
                </a:solidFill>
                <a:uFillTx/>
              </a:rPr>
              <a:t>)</a:t>
            </a:r>
          </a:p>
          <a:p>
            <a:r>
              <a:rPr lang="ja-JP" altLang="en-US" dirty="0">
                <a:solidFill>
                  <a:schemeClr val="accent2">
                    <a:lumMod val="50000"/>
                  </a:schemeClr>
                </a:solidFill>
                <a:uFillTx/>
              </a:rPr>
              <a:t>　　先行研究①②③④</a:t>
            </a:r>
            <a:endParaRPr lang="en-US" altLang="ja-JP" dirty="0">
              <a:solidFill>
                <a:schemeClr val="accent2">
                  <a:lumMod val="50000"/>
                </a:schemeClr>
              </a:solidFill>
              <a:uFillTx/>
            </a:endParaRPr>
          </a:p>
          <a:p>
            <a:r>
              <a:rPr lang="ja-JP" altLang="en-US" dirty="0">
                <a:solidFill>
                  <a:schemeClr val="accent2">
                    <a:lumMod val="50000"/>
                  </a:schemeClr>
                </a:solidFill>
                <a:uFillTx/>
              </a:rPr>
              <a:t>・研究目的</a:t>
            </a:r>
            <a:endParaRPr lang="en-US" altLang="ja-JP" dirty="0">
              <a:solidFill>
                <a:schemeClr val="accent2">
                  <a:lumMod val="50000"/>
                </a:schemeClr>
              </a:solidFill>
              <a:uFillTx/>
            </a:endParaRPr>
          </a:p>
          <a:p>
            <a:endParaRPr lang="en-US" altLang="ja-JP" dirty="0">
              <a:solidFill>
                <a:schemeClr val="accent2">
                  <a:lumMod val="50000"/>
                </a:schemeClr>
              </a:solidFill>
              <a:uFillTx/>
            </a:endParaRPr>
          </a:p>
          <a:p>
            <a:endParaRPr lang="en-US" altLang="ja-JP" dirty="0">
              <a:solidFill>
                <a:schemeClr val="accent2">
                  <a:lumMod val="50000"/>
                </a:schemeClr>
              </a:solidFill>
              <a:uFillTx/>
            </a:endParaRPr>
          </a:p>
          <a:p>
            <a:endParaRPr lang="en-US" altLang="ja-JP" dirty="0">
              <a:solidFill>
                <a:schemeClr val="accent2">
                  <a:lumMod val="50000"/>
                </a:schemeClr>
              </a:solidFill>
              <a:uFillTx/>
            </a:endParaRPr>
          </a:p>
          <a:p>
            <a:endParaRPr lang="en-US" altLang="ja-JP" dirty="0">
              <a:solidFill>
                <a:schemeClr val="accent2">
                  <a:lumMod val="50000"/>
                </a:schemeClr>
              </a:solidFill>
              <a:uFillTx/>
            </a:endParaRPr>
          </a:p>
          <a:p>
            <a:r>
              <a:rPr lang="ja-JP" altLang="en-US" dirty="0">
                <a:solidFill>
                  <a:schemeClr val="accent2">
                    <a:lumMod val="50000"/>
                  </a:schemeClr>
                </a:solidFill>
                <a:uFillTx/>
              </a:rPr>
              <a:t>・仮説導出①→仮説①</a:t>
            </a:r>
            <a:endParaRPr lang="en-US" altLang="ja-JP" dirty="0">
              <a:solidFill>
                <a:schemeClr val="accent2">
                  <a:lumMod val="50000"/>
                </a:schemeClr>
              </a:solidFill>
              <a:uFillTx/>
            </a:endParaRPr>
          </a:p>
          <a:p>
            <a:r>
              <a:rPr lang="ja-JP" altLang="en-US" dirty="0">
                <a:solidFill>
                  <a:schemeClr val="accent2">
                    <a:lumMod val="50000"/>
                  </a:schemeClr>
                </a:solidFill>
                <a:uFillTx/>
              </a:rPr>
              <a:t>・仮説導出②→仮説②</a:t>
            </a:r>
            <a:endParaRPr lang="en-US" altLang="ja-JP" dirty="0">
              <a:solidFill>
                <a:schemeClr val="accent2">
                  <a:lumMod val="50000"/>
                </a:schemeClr>
              </a:solidFill>
              <a:uFillTx/>
            </a:endParaRPr>
          </a:p>
          <a:p>
            <a:r>
              <a:rPr lang="ja-JP" altLang="en-US" dirty="0">
                <a:solidFill>
                  <a:schemeClr val="accent2">
                    <a:lumMod val="50000"/>
                  </a:schemeClr>
                </a:solidFill>
                <a:uFillTx/>
              </a:rPr>
              <a:t>・調査概要</a:t>
            </a:r>
            <a:endParaRPr lang="en-US" altLang="ja-JP" dirty="0">
              <a:solidFill>
                <a:schemeClr val="accent2">
                  <a:lumMod val="50000"/>
                </a:schemeClr>
              </a:solidFill>
              <a:uFillTx/>
            </a:endParaRPr>
          </a:p>
          <a:p>
            <a:r>
              <a:rPr lang="ja-JP" altLang="en-US" dirty="0" smtClean="0">
                <a:solidFill>
                  <a:schemeClr val="accent2">
                    <a:lumMod val="50000"/>
                  </a:schemeClr>
                </a:solidFill>
              </a:rPr>
              <a:t>　　商材</a:t>
            </a:r>
            <a:r>
              <a:rPr lang="ja-JP" altLang="en-US" dirty="0">
                <a:solidFill>
                  <a:schemeClr val="accent2">
                    <a:lumMod val="50000"/>
                  </a:schemeClr>
                </a:solidFill>
              </a:rPr>
              <a:t>について</a:t>
            </a:r>
            <a:endParaRPr lang="en-US" altLang="ja-JP" dirty="0">
              <a:solidFill>
                <a:schemeClr val="accent2">
                  <a:lumMod val="50000"/>
                </a:schemeClr>
              </a:solidFill>
            </a:endParaRPr>
          </a:p>
          <a:p>
            <a:r>
              <a:rPr lang="ja-JP" altLang="en-US" dirty="0" smtClean="0">
                <a:solidFill>
                  <a:schemeClr val="accent2">
                    <a:lumMod val="50000"/>
                  </a:schemeClr>
                </a:solidFill>
                <a:uFillTx/>
              </a:rPr>
              <a:t>・検証</a:t>
            </a:r>
            <a:r>
              <a:rPr lang="ja-JP" altLang="en-US" dirty="0" smtClean="0">
                <a:solidFill>
                  <a:schemeClr val="accent2">
                    <a:lumMod val="50000"/>
                  </a:schemeClr>
                </a:solidFill>
              </a:rPr>
              <a:t>・分析の流れ</a:t>
            </a:r>
            <a:endParaRPr lang="en-US" altLang="ja-JP" dirty="0">
              <a:solidFill>
                <a:schemeClr val="accent2">
                  <a:lumMod val="50000"/>
                </a:schemeClr>
              </a:solidFill>
              <a:uFillTx/>
            </a:endParaRPr>
          </a:p>
          <a:p>
            <a:r>
              <a:rPr lang="ja-JP" altLang="en-US" dirty="0">
                <a:solidFill>
                  <a:schemeClr val="accent2">
                    <a:lumMod val="50000"/>
                  </a:schemeClr>
                </a:solidFill>
                <a:uFillTx/>
              </a:rPr>
              <a:t>・分析</a:t>
            </a:r>
            <a:r>
              <a:rPr lang="ja-JP" altLang="en-US" dirty="0" smtClean="0">
                <a:solidFill>
                  <a:schemeClr val="accent2">
                    <a:lumMod val="50000"/>
                  </a:schemeClr>
                </a:solidFill>
                <a:uFillTx/>
              </a:rPr>
              <a:t>結果</a:t>
            </a:r>
            <a:endParaRPr lang="en-US" altLang="ja-JP" dirty="0" smtClean="0">
              <a:solidFill>
                <a:schemeClr val="accent2">
                  <a:lumMod val="50000"/>
                </a:schemeClr>
              </a:solidFill>
              <a:uFillTx/>
            </a:endParaRPr>
          </a:p>
          <a:p>
            <a:r>
              <a:rPr lang="ja-JP" altLang="en-US" dirty="0">
                <a:solidFill>
                  <a:schemeClr val="accent2">
                    <a:lumMod val="50000"/>
                  </a:schemeClr>
                </a:solidFill>
              </a:rPr>
              <a:t>　</a:t>
            </a:r>
            <a:r>
              <a:rPr lang="ja-JP" altLang="en-US" dirty="0" smtClean="0">
                <a:solidFill>
                  <a:schemeClr val="accent2">
                    <a:lumMod val="50000"/>
                  </a:schemeClr>
                </a:solidFill>
              </a:rPr>
              <a:t>　因子分析</a:t>
            </a:r>
            <a:endParaRPr lang="en-US" altLang="ja-JP" dirty="0" smtClean="0">
              <a:solidFill>
                <a:schemeClr val="accent2">
                  <a:lumMod val="50000"/>
                </a:schemeClr>
              </a:solidFill>
            </a:endParaRPr>
          </a:p>
          <a:p>
            <a:r>
              <a:rPr lang="ja-JP" altLang="en-US" dirty="0">
                <a:solidFill>
                  <a:schemeClr val="accent2">
                    <a:lumMod val="50000"/>
                  </a:schemeClr>
                </a:solidFill>
                <a:uFillTx/>
              </a:rPr>
              <a:t>　</a:t>
            </a:r>
            <a:r>
              <a:rPr lang="ja-JP" altLang="en-US" dirty="0" smtClean="0">
                <a:solidFill>
                  <a:schemeClr val="accent2">
                    <a:lumMod val="50000"/>
                  </a:schemeClr>
                </a:solidFill>
                <a:uFillTx/>
              </a:rPr>
              <a:t>　下位尺度得点の信頼性検定</a:t>
            </a:r>
            <a:endParaRPr lang="en-US" altLang="ja-JP" dirty="0" smtClean="0">
              <a:solidFill>
                <a:schemeClr val="accent2">
                  <a:lumMod val="50000"/>
                </a:schemeClr>
              </a:solidFill>
              <a:uFillTx/>
            </a:endParaRPr>
          </a:p>
          <a:p>
            <a:r>
              <a:rPr lang="ja-JP" altLang="en-US" dirty="0">
                <a:solidFill>
                  <a:schemeClr val="accent2">
                    <a:lumMod val="50000"/>
                  </a:schemeClr>
                </a:solidFill>
              </a:rPr>
              <a:t>　</a:t>
            </a:r>
            <a:r>
              <a:rPr lang="ja-JP" altLang="en-US" dirty="0" smtClean="0">
                <a:solidFill>
                  <a:schemeClr val="accent2">
                    <a:lumMod val="50000"/>
                  </a:schemeClr>
                </a:solidFill>
              </a:rPr>
              <a:t>　クラスター分析</a:t>
            </a:r>
            <a:endParaRPr lang="en-US" altLang="ja-JP" dirty="0" smtClean="0">
              <a:solidFill>
                <a:schemeClr val="accent2">
                  <a:lumMod val="50000"/>
                </a:schemeClr>
              </a:solidFill>
            </a:endParaRPr>
          </a:p>
          <a:p>
            <a:r>
              <a:rPr lang="ja-JP" altLang="en-US" dirty="0">
                <a:solidFill>
                  <a:schemeClr val="accent2">
                    <a:lumMod val="50000"/>
                  </a:schemeClr>
                </a:solidFill>
                <a:uFillTx/>
              </a:rPr>
              <a:t>　</a:t>
            </a:r>
            <a:r>
              <a:rPr lang="ja-JP" altLang="en-US" dirty="0" smtClean="0">
                <a:solidFill>
                  <a:schemeClr val="accent2">
                    <a:lumMod val="50000"/>
                  </a:schemeClr>
                </a:solidFill>
                <a:uFillTx/>
              </a:rPr>
              <a:t>　順序プロビット分析</a:t>
            </a:r>
            <a:endParaRPr lang="en-US" altLang="ja-JP" dirty="0" smtClean="0">
              <a:solidFill>
                <a:schemeClr val="accent2">
                  <a:lumMod val="50000"/>
                </a:schemeClr>
              </a:solidFill>
              <a:uFillTx/>
            </a:endParaRPr>
          </a:p>
          <a:p>
            <a:r>
              <a:rPr lang="ja-JP" altLang="en-US" dirty="0" smtClean="0">
                <a:solidFill>
                  <a:schemeClr val="accent2">
                    <a:lumMod val="50000"/>
                  </a:schemeClr>
                </a:solidFill>
              </a:rPr>
              <a:t>・今後の課題</a:t>
            </a:r>
            <a:endParaRPr lang="en-US" altLang="ja-JP" dirty="0">
              <a:solidFill>
                <a:schemeClr val="accent2">
                  <a:lumMod val="50000"/>
                </a:schemeClr>
              </a:solidFill>
              <a:uFillTx/>
            </a:endParaRPr>
          </a:p>
          <a:p>
            <a:r>
              <a:rPr lang="ja-JP" altLang="en-US" dirty="0" smtClean="0">
                <a:solidFill>
                  <a:schemeClr val="accent2">
                    <a:lumMod val="50000"/>
                  </a:schemeClr>
                </a:solidFill>
                <a:uFillTx/>
              </a:rPr>
              <a:t>・</a:t>
            </a:r>
            <a:r>
              <a:rPr lang="ja-JP" altLang="en-US" dirty="0">
                <a:solidFill>
                  <a:schemeClr val="accent2">
                    <a:lumMod val="50000"/>
                  </a:schemeClr>
                </a:solidFill>
                <a:uFillTx/>
              </a:rPr>
              <a:t>参考文献・</a:t>
            </a:r>
            <a:r>
              <a:rPr lang="en-US" altLang="ja-JP" dirty="0">
                <a:solidFill>
                  <a:schemeClr val="accent2">
                    <a:lumMod val="50000"/>
                  </a:schemeClr>
                </a:solidFill>
                <a:uFillTx/>
              </a:rPr>
              <a:t>URL</a:t>
            </a:r>
            <a:r>
              <a:rPr lang="ja-JP" altLang="en-US" dirty="0">
                <a:solidFill>
                  <a:schemeClr val="accent2">
                    <a:lumMod val="50000"/>
                  </a:schemeClr>
                </a:solidFill>
                <a:uFillTx/>
              </a:rPr>
              <a:t> </a:t>
            </a:r>
          </a:p>
        </p:txBody>
      </p:sp>
      <p:sp>
        <p:nvSpPr>
          <p:cNvPr id="4" name="スライド番号プレースホルダー 3"/>
          <p:cNvSpPr>
            <a:spLocks noGrp="1"/>
          </p:cNvSpPr>
          <p:nvPr>
            <p:ph type="sldNum" sz="quarter" idx="12"/>
          </p:nvPr>
        </p:nvSpPr>
        <p:spPr/>
        <p:txBody>
          <a:bodyPr/>
          <a:lstStyle/>
          <a:p>
            <a:fld id="{2AA69C73-8DE1-4D3E-BC74-44635FA0176F}" type="slidenum">
              <a:rPr kumimoji="1" lang="ja-JP" altLang="en-US" smtClean="0">
                <a:uFillTx/>
              </a:rPr>
              <a:t>2</a:t>
            </a:fld>
            <a:endParaRPr kumimoji="1" lang="ja-JP" altLang="en-US">
              <a:uFillTx/>
            </a:endParaRPr>
          </a:p>
        </p:txBody>
      </p:sp>
      <p:sp>
        <p:nvSpPr>
          <p:cNvPr id="6" name="日付プレースホルダー 5"/>
          <p:cNvSpPr>
            <a:spLocks noGrp="1"/>
          </p:cNvSpPr>
          <p:nvPr>
            <p:ph type="dt" sz="half" idx="10"/>
          </p:nvPr>
        </p:nvSpPr>
        <p:spPr/>
        <p:txBody>
          <a:bodyPr/>
          <a:lstStyle/>
          <a:p>
            <a:r>
              <a:rPr kumimoji="1" lang="en-US" altLang="ja-JP" smtClean="0">
                <a:uFillTx/>
              </a:rPr>
              <a:t>2018/12/16</a:t>
            </a:r>
            <a:endParaRPr kumimoji="1" lang="ja-JP" altLang="en-US" dirty="0">
              <a:uFillTx/>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053886223"/>
              </p:ext>
            </p:extLst>
          </p:nvPr>
        </p:nvGraphicFramePr>
        <p:xfrm>
          <a:off x="442144" y="2734694"/>
          <a:ext cx="10961405" cy="2392680"/>
        </p:xfrm>
        <a:graphic>
          <a:graphicData uri="http://schemas.openxmlformats.org/drawingml/2006/table">
            <a:tbl>
              <a:tblPr firstRow="1" bandRow="1">
                <a:tableStyleId>{F5AB1C69-6EDB-4FF4-983F-18BD219EF322}</a:tableStyleId>
              </a:tblPr>
              <a:tblGrid>
                <a:gridCol w="2792556"/>
                <a:gridCol w="2643904"/>
                <a:gridCol w="2933006"/>
                <a:gridCol w="2591939"/>
              </a:tblGrid>
              <a:tr h="370840">
                <a:tc>
                  <a:txBody>
                    <a:bodyPr/>
                    <a:lstStyle/>
                    <a:p>
                      <a:r>
                        <a:rPr kumimoji="1" lang="ja-JP" altLang="en-US" dirty="0">
                          <a:uFillTx/>
                        </a:rPr>
                        <a:t>品質</a:t>
                      </a:r>
                    </a:p>
                  </a:txBody>
                  <a:tcPr/>
                </a:tc>
                <a:tc>
                  <a:txBody>
                    <a:bodyPr/>
                    <a:lstStyle/>
                    <a:p>
                      <a:r>
                        <a:rPr kumimoji="1" lang="ja-JP" altLang="en-US" dirty="0">
                          <a:uFillTx/>
                        </a:rPr>
                        <a:t>情報探索</a:t>
                      </a:r>
                    </a:p>
                  </a:txBody>
                  <a:tcPr/>
                </a:tc>
                <a:tc>
                  <a:txBody>
                    <a:bodyPr/>
                    <a:lstStyle/>
                    <a:p>
                      <a:r>
                        <a:rPr kumimoji="1" lang="ja-JP" altLang="en-US" dirty="0" smtClean="0">
                          <a:uFillTx/>
                        </a:rPr>
                        <a:t>自尊</a:t>
                      </a:r>
                      <a:r>
                        <a:rPr kumimoji="1" lang="ja-JP" altLang="en-US" dirty="0">
                          <a:uFillTx/>
                        </a:rPr>
                        <a:t>心</a:t>
                      </a:r>
                    </a:p>
                  </a:txBody>
                  <a:tcPr/>
                </a:tc>
                <a:tc>
                  <a:txBody>
                    <a:bodyPr/>
                    <a:lstStyle/>
                    <a:p>
                      <a:r>
                        <a:rPr kumimoji="1" lang="ja-JP" altLang="en-US" dirty="0">
                          <a:uFillTx/>
                        </a:rPr>
                        <a:t>革新</a:t>
                      </a:r>
                    </a:p>
                  </a:txBody>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dirty="0">
                          <a:uFillTx/>
                        </a:rPr>
                        <a:t>価格より品質を</a:t>
                      </a:r>
                      <a:r>
                        <a:rPr kumimoji="1" lang="ja-JP" altLang="en-US" dirty="0" smtClean="0">
                          <a:uFillTx/>
                        </a:rPr>
                        <a:t>重視（</a:t>
                      </a:r>
                      <a:r>
                        <a:rPr kumimoji="1" lang="en-US" altLang="ja-JP" dirty="0">
                          <a:uFillTx/>
                        </a:rPr>
                        <a:t>B</a:t>
                      </a:r>
                      <a:r>
                        <a:rPr kumimoji="1" lang="ja-JP" altLang="en-US" dirty="0">
                          <a:uFillTx/>
                        </a:rPr>
                        <a:t>）</a:t>
                      </a:r>
                    </a:p>
                  </a:txBody>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dirty="0">
                          <a:uFillTx/>
                        </a:rPr>
                        <a:t>インターネット利用率が高い（</a:t>
                      </a:r>
                      <a:r>
                        <a:rPr kumimoji="1" lang="en-US" altLang="ja-JP" dirty="0">
                          <a:uFillTx/>
                        </a:rPr>
                        <a:t>E</a:t>
                      </a:r>
                      <a:r>
                        <a:rPr kumimoji="1" lang="ja-JP" altLang="en-US" dirty="0">
                          <a:uFillTx/>
                        </a:rPr>
                        <a:t>）</a:t>
                      </a:r>
                    </a:p>
                  </a:txBody>
                  <a:tcPr/>
                </a:tc>
                <a:tc>
                  <a:txBody>
                    <a:bodyPr/>
                    <a:lstStyle/>
                    <a:p>
                      <a:r>
                        <a:rPr kumimoji="1" lang="ja-JP" altLang="en-US" dirty="0">
                          <a:uFillTx/>
                        </a:rPr>
                        <a:t>個性重視（</a:t>
                      </a:r>
                      <a:r>
                        <a:rPr kumimoji="1" lang="en-US" altLang="ja-JP" dirty="0">
                          <a:uFillTx/>
                        </a:rPr>
                        <a:t>E</a:t>
                      </a:r>
                      <a:r>
                        <a:rPr kumimoji="1" lang="ja-JP" altLang="en-US" dirty="0">
                          <a:uFillTx/>
                        </a:rPr>
                        <a:t>）</a:t>
                      </a:r>
                    </a:p>
                  </a:txBody>
                  <a:tcPr/>
                </a:tc>
                <a:tc>
                  <a:txBody>
                    <a:bodyPr/>
                    <a:lstStyle/>
                    <a:p>
                      <a:r>
                        <a:rPr kumimoji="1" lang="ja-JP" altLang="en-US" dirty="0">
                          <a:uFillTx/>
                        </a:rPr>
                        <a:t>新商品感度が高い（</a:t>
                      </a:r>
                      <a:r>
                        <a:rPr kumimoji="1" lang="en-US" altLang="ja-JP" dirty="0">
                          <a:uFillTx/>
                        </a:rPr>
                        <a:t>E</a:t>
                      </a:r>
                      <a:r>
                        <a:rPr kumimoji="1" lang="ja-JP" altLang="en-US" dirty="0">
                          <a:uFillTx/>
                        </a:rPr>
                        <a:t>）</a:t>
                      </a:r>
                    </a:p>
                  </a:txBody>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endParaRPr kumimoji="1" lang="ja-JP" altLang="en-US" u="none" dirty="0">
                        <a:uFillTx/>
                      </a:endParaRPr>
                    </a:p>
                  </a:txBody>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ja-JP" altLang="en-US" dirty="0">
                          <a:uFillTx/>
                        </a:rPr>
                        <a:t>知識欲が旺盛（</a:t>
                      </a:r>
                      <a:r>
                        <a:rPr kumimoji="1" lang="en-US" altLang="ja-JP" dirty="0">
                          <a:uFillTx/>
                        </a:rPr>
                        <a:t>D</a:t>
                      </a:r>
                      <a:r>
                        <a:rPr kumimoji="1" lang="ja-JP" altLang="en-US" dirty="0">
                          <a:uFillTx/>
                        </a:rPr>
                        <a:t>）</a:t>
                      </a:r>
                    </a:p>
                  </a:txBody>
                  <a:tcPr/>
                </a:tc>
                <a:tc>
                  <a:txBody>
                    <a:bodyPr/>
                    <a:lstStyle/>
                    <a:p>
                      <a:r>
                        <a:rPr kumimoji="1" lang="ja-JP" altLang="en-US" u="none" dirty="0">
                          <a:uFillTx/>
                        </a:rPr>
                        <a:t>美意識が高い（</a:t>
                      </a:r>
                      <a:r>
                        <a:rPr kumimoji="1" lang="en-US" altLang="ja-JP" u="none" dirty="0">
                          <a:uFillTx/>
                        </a:rPr>
                        <a:t>E</a:t>
                      </a:r>
                      <a:r>
                        <a:rPr kumimoji="1" lang="ja-JP" altLang="en-US" u="none" dirty="0">
                          <a:uFillTx/>
                        </a:rPr>
                        <a:t>）</a:t>
                      </a:r>
                      <a:endParaRPr kumimoji="1" lang="en-US" altLang="ja-JP" u="none" dirty="0">
                        <a:uFillTx/>
                      </a:endParaRPr>
                    </a:p>
                  </a:txBody>
                  <a:tcPr/>
                </a:tc>
                <a:tc>
                  <a:txBody>
                    <a:bodyPr/>
                    <a:lstStyle/>
                    <a:p>
                      <a:r>
                        <a:rPr kumimoji="1" lang="ja-JP" altLang="en-US" dirty="0">
                          <a:uFillTx/>
                        </a:rPr>
                        <a:t>新しいものに積極的（</a:t>
                      </a:r>
                      <a:r>
                        <a:rPr kumimoji="1" lang="en-US" altLang="ja-JP" dirty="0">
                          <a:uFillTx/>
                        </a:rPr>
                        <a:t>D</a:t>
                      </a:r>
                      <a:r>
                        <a:rPr kumimoji="1" lang="ja-JP" altLang="en-US" dirty="0">
                          <a:uFillTx/>
                        </a:rPr>
                        <a:t>）</a:t>
                      </a:r>
                    </a:p>
                  </a:txBody>
                  <a:tcPr/>
                </a:tc>
              </a:tr>
              <a:tr h="370840">
                <a:tc>
                  <a:txBody>
                    <a:bodyPr/>
                    <a:lstStyle/>
                    <a:p>
                      <a:endParaRPr kumimoji="1" lang="ja-JP" altLang="en-US" dirty="0">
                        <a:uFillTx/>
                      </a:endParaRPr>
                    </a:p>
                  </a:txBody>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endParaRPr kumimoji="1" lang="ja-JP" altLang="en-US" dirty="0">
                        <a:uFillTx/>
                      </a:endParaRPr>
                    </a:p>
                  </a:txBody>
                  <a:tcPr/>
                </a:tc>
                <a:tc>
                  <a:txBody>
                    <a:bodyPr/>
                    <a:lstStyle/>
                    <a:p>
                      <a:r>
                        <a:rPr lang="ja-JP" altLang="en-US" dirty="0">
                          <a:uFillTx/>
                        </a:rPr>
                        <a:t>自分基準で判断する</a:t>
                      </a:r>
                      <a:r>
                        <a:rPr kumimoji="1" lang="ja-JP" altLang="en-US" u="none" dirty="0">
                          <a:uFillTx/>
                        </a:rPr>
                        <a:t>（</a:t>
                      </a:r>
                      <a:r>
                        <a:rPr kumimoji="1" lang="en-US" altLang="ja-JP" u="none" dirty="0">
                          <a:uFillTx/>
                        </a:rPr>
                        <a:t>D</a:t>
                      </a:r>
                      <a:r>
                        <a:rPr kumimoji="1" lang="ja-JP" altLang="en-US" u="none" dirty="0">
                          <a:uFillTx/>
                        </a:rPr>
                        <a:t>）</a:t>
                      </a:r>
                    </a:p>
                  </a:txBody>
                  <a:tcPr/>
                </a:tc>
                <a:tc>
                  <a:txBody>
                    <a:bodyPr/>
                    <a:lstStyle/>
                    <a:p>
                      <a:endParaRPr kumimoji="1" lang="ja-JP" altLang="en-US" dirty="0">
                        <a:uFillTx/>
                      </a:endParaRPr>
                    </a:p>
                  </a:txBody>
                  <a:tcPr/>
                </a:tc>
              </a:tr>
              <a:tr h="370840">
                <a:tc>
                  <a:txBody>
                    <a:bodyPr/>
                    <a:lstStyle/>
                    <a:p>
                      <a:endParaRPr kumimoji="1" lang="ja-JP" altLang="en-US" dirty="0">
                        <a:uFillTx/>
                      </a:endParaRPr>
                    </a:p>
                  </a:txBody>
                  <a:tcPr/>
                </a:tc>
                <a:tc>
                  <a:txBody>
                    <a:bodyPr/>
                    <a:lstStyle/>
                    <a:p>
                      <a:endParaRPr kumimoji="1" lang="ja-JP" altLang="en-US">
                        <a:uFillTx/>
                      </a:endParaRPr>
                    </a:p>
                  </a:txBody>
                  <a:tcPr/>
                </a:tc>
                <a:tc>
                  <a:txBody>
                    <a:bodyPr/>
                    <a:lstStyle/>
                    <a:p>
                      <a:r>
                        <a:rPr kumimoji="1" lang="ja-JP" altLang="en-US" u="none" dirty="0">
                          <a:uFillTx/>
                        </a:rPr>
                        <a:t>ボランティア（</a:t>
                      </a:r>
                      <a:r>
                        <a:rPr kumimoji="1" lang="en-US" altLang="ja-JP" u="none" dirty="0">
                          <a:uFillTx/>
                        </a:rPr>
                        <a:t>D</a:t>
                      </a:r>
                      <a:r>
                        <a:rPr kumimoji="1" lang="ja-JP" altLang="en-US" u="none" dirty="0">
                          <a:uFillTx/>
                        </a:rPr>
                        <a:t>）</a:t>
                      </a:r>
                    </a:p>
                  </a:txBody>
                  <a:tcPr/>
                </a:tc>
                <a:tc>
                  <a:txBody>
                    <a:bodyPr/>
                    <a:lstStyle/>
                    <a:p>
                      <a:endParaRPr kumimoji="1" lang="ja-JP" altLang="en-US" dirty="0">
                        <a:uFillTx/>
                      </a:endParaRPr>
                    </a:p>
                  </a:txBody>
                  <a:tcPr/>
                </a:tc>
              </a:tr>
            </a:tbl>
          </a:graphicData>
        </a:graphic>
      </p:graphicFrame>
      <p:sp>
        <p:nvSpPr>
          <p:cNvPr id="9" name="コンテンツ プレースホルダー 2"/>
          <p:cNvSpPr txBox="1">
            <a:spLocks/>
          </p:cNvSpPr>
          <p:nvPr/>
        </p:nvSpPr>
        <p:spPr>
          <a:xfrm>
            <a:off x="512483" y="1556639"/>
            <a:ext cx="11537062" cy="93512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uFillTx/>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uFillTx/>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uFillTx/>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uFillTx/>
                <a:latin typeface="+mn-lt"/>
                <a:ea typeface="+mn-ea"/>
                <a:cs typeface="+mn-cs"/>
              </a:defRPr>
            </a:lvl9pPr>
          </a:lstStyle>
          <a:p>
            <a:pPr>
              <a:buFont typeface="Wingdings" panose="05000000000000000000" pitchFamily="2" charset="2"/>
              <a:buChar char="u"/>
            </a:pPr>
            <a:r>
              <a:rPr lang="en-US" altLang="ja-JP" sz="2400" dirty="0" smtClean="0">
                <a:uFillTx/>
              </a:rPr>
              <a:t>3</a:t>
            </a:r>
            <a:r>
              <a:rPr lang="ja-JP" altLang="en-US" sz="2400" dirty="0" smtClean="0">
                <a:uFillTx/>
              </a:rPr>
              <a:t>タイプには</a:t>
            </a:r>
            <a:endParaRPr lang="en-US" altLang="ja-JP" sz="2400" dirty="0" smtClean="0">
              <a:uFillTx/>
            </a:endParaRPr>
          </a:p>
          <a:p>
            <a:pPr marL="0" indent="0">
              <a:buNone/>
            </a:pPr>
            <a:r>
              <a:rPr lang="ja-JP" altLang="en-US" b="1" dirty="0" smtClean="0">
                <a:uFillTx/>
              </a:rPr>
              <a:t>「品質」「情報探索」「自尊心」「革新」</a:t>
            </a:r>
            <a:r>
              <a:rPr lang="ja-JP" altLang="en-US" sz="2400" dirty="0" smtClean="0">
                <a:uFillTx/>
              </a:rPr>
              <a:t>という４要素があることが分かった。</a:t>
            </a:r>
            <a:endParaRPr lang="ja-JP" altLang="en-US" sz="2400" dirty="0">
              <a:uFillTx/>
            </a:endParaRPr>
          </a:p>
        </p:txBody>
      </p:sp>
      <p:sp>
        <p:nvSpPr>
          <p:cNvPr id="3" name="スライド番号プレースホルダー 2"/>
          <p:cNvSpPr>
            <a:spLocks noGrp="1"/>
          </p:cNvSpPr>
          <p:nvPr>
            <p:ph type="sldNum" sz="quarter" idx="12"/>
          </p:nvPr>
        </p:nvSpPr>
        <p:spPr/>
        <p:txBody>
          <a:bodyPr/>
          <a:lstStyle/>
          <a:p>
            <a:fld id="{2AA69C73-8DE1-4D3E-BC74-44635FA0176F}" type="slidenum">
              <a:rPr lang="ja-JP" altLang="en-US" smtClean="0">
                <a:uFillTx/>
              </a:rPr>
              <a:pPr/>
              <a:t>20</a:t>
            </a:fld>
            <a:endParaRPr lang="ja-JP" altLang="en-US" dirty="0">
              <a:uFillTx/>
            </a:endParaRPr>
          </a:p>
        </p:txBody>
      </p:sp>
      <p:sp>
        <p:nvSpPr>
          <p:cNvPr id="10"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シニアの分類 </a:t>
            </a:r>
            <a:r>
              <a:rPr lang="en-US" altLang="ja-JP" sz="4400" dirty="0">
                <a:uFillTx/>
              </a:rPr>
              <a:t>-4</a:t>
            </a:r>
            <a:r>
              <a:rPr lang="ja-JP" altLang="en-US" sz="4400" dirty="0" err="1">
                <a:uFillTx/>
              </a:rPr>
              <a:t>つの</a:t>
            </a:r>
            <a:r>
              <a:rPr lang="ja-JP" altLang="en-US" sz="4400" dirty="0">
                <a:uFillTx/>
              </a:rPr>
              <a:t>要素</a:t>
            </a:r>
            <a:r>
              <a:rPr lang="en-US" altLang="ja-JP" sz="4400" dirty="0">
                <a:uFillTx/>
              </a:rPr>
              <a:t>-</a:t>
            </a:r>
            <a:endParaRPr lang="ja-JP" altLang="en-US" sz="4400"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山形 11"/>
          <p:cNvSpPr/>
          <p:nvPr/>
        </p:nvSpPr>
        <p:spPr>
          <a:xfrm>
            <a:off x="5895328" y="2055643"/>
            <a:ext cx="5130362" cy="3099256"/>
          </a:xfrm>
          <a:prstGeom prst="chevron">
            <a:avLst/>
          </a:prstGeom>
          <a:solidFill>
            <a:schemeClr val="accent6">
              <a:lumMod val="60000"/>
              <a:lumOff val="4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ホームベース 7"/>
          <p:cNvSpPr/>
          <p:nvPr/>
        </p:nvSpPr>
        <p:spPr>
          <a:xfrm>
            <a:off x="722724" y="2055643"/>
            <a:ext cx="5979754" cy="3133674"/>
          </a:xfrm>
          <a:prstGeom prst="homePlate">
            <a:avLst/>
          </a:prstGeom>
          <a:solidFill>
            <a:srgbClr val="FFC000"/>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研究の</a:t>
            </a:r>
            <a:r>
              <a:rPr lang="ja-JP" altLang="en-US" dirty="0" smtClean="0"/>
              <a:t>流れ</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21</a:t>
            </a:fld>
            <a:endParaRPr lang="ja-JP" altLang="en-US" dirty="0">
              <a:uFillTx/>
            </a:endParaRPr>
          </a:p>
        </p:txBody>
      </p:sp>
      <p:sp>
        <p:nvSpPr>
          <p:cNvPr id="9" name="テキスト ボックス 8"/>
          <p:cNvSpPr txBox="1"/>
          <p:nvPr/>
        </p:nvSpPr>
        <p:spPr>
          <a:xfrm>
            <a:off x="1446158" y="2378661"/>
            <a:ext cx="3647868" cy="707886"/>
          </a:xfrm>
          <a:prstGeom prst="rect">
            <a:avLst/>
          </a:prstGeom>
        </p:spPr>
        <p:txBody>
          <a:bodyPr wrap="square" rtlCol="0">
            <a:spAutoFit/>
          </a:bodyPr>
          <a:lstStyle/>
          <a:p>
            <a:r>
              <a:rPr lang="ja-JP" altLang="en-US" sz="4000" dirty="0"/>
              <a:t>シニアの</a:t>
            </a:r>
            <a:r>
              <a:rPr lang="ja-JP" altLang="en-US" sz="4000" dirty="0" smtClean="0"/>
              <a:t>分類</a:t>
            </a:r>
            <a:endParaRPr lang="ja-JP" altLang="en-US" sz="4000" dirty="0"/>
          </a:p>
        </p:txBody>
      </p:sp>
      <p:sp>
        <p:nvSpPr>
          <p:cNvPr id="11" name="テキスト ボックス 10"/>
          <p:cNvSpPr txBox="1"/>
          <p:nvPr/>
        </p:nvSpPr>
        <p:spPr>
          <a:xfrm>
            <a:off x="7801935" y="3315664"/>
            <a:ext cx="2964941" cy="707886"/>
          </a:xfrm>
          <a:prstGeom prst="rect">
            <a:avLst/>
          </a:prstGeom>
        </p:spPr>
        <p:txBody>
          <a:bodyPr wrap="square" rtlCol="0">
            <a:spAutoFit/>
          </a:bodyPr>
          <a:lstStyle/>
          <a:p>
            <a:r>
              <a:rPr lang="ja-JP" altLang="en-US" sz="4000" dirty="0" smtClean="0"/>
              <a:t>テレビ</a:t>
            </a:r>
            <a:r>
              <a:rPr lang="en-US" altLang="ja-JP" sz="4000" dirty="0" smtClean="0"/>
              <a:t>CM</a:t>
            </a:r>
          </a:p>
        </p:txBody>
      </p:sp>
      <p:sp>
        <p:nvSpPr>
          <p:cNvPr id="17" name="テキスト ボックス 16"/>
          <p:cNvSpPr txBox="1"/>
          <p:nvPr/>
        </p:nvSpPr>
        <p:spPr>
          <a:xfrm>
            <a:off x="1446158" y="1477823"/>
            <a:ext cx="4449170" cy="523220"/>
          </a:xfrm>
          <a:prstGeom prst="rect">
            <a:avLst/>
          </a:prstGeom>
        </p:spPr>
        <p:txBody>
          <a:bodyPr wrap="square" rtlCol="0">
            <a:spAutoFit/>
          </a:bodyPr>
          <a:lstStyle/>
          <a:p>
            <a:r>
              <a:rPr kumimoji="1" lang="ja-JP" altLang="en-US" sz="2800" b="1" dirty="0" smtClean="0">
                <a:solidFill>
                  <a:srgbClr val="FF0000"/>
                </a:solidFill>
              </a:rPr>
              <a:t>ライフスタイルによる</a:t>
            </a:r>
            <a:endParaRPr kumimoji="1" lang="ja-JP" altLang="en-US" sz="2800" b="1" dirty="0">
              <a:solidFill>
                <a:srgbClr val="FF0000"/>
              </a:solidFill>
            </a:endParaRPr>
          </a:p>
        </p:txBody>
      </p:sp>
      <p:sp>
        <p:nvSpPr>
          <p:cNvPr id="27" name="角丸四角形 26"/>
          <p:cNvSpPr/>
          <p:nvPr/>
        </p:nvSpPr>
        <p:spPr>
          <a:xfrm>
            <a:off x="1000057" y="3141147"/>
            <a:ext cx="2171279" cy="914981"/>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3600" b="1" dirty="0" smtClean="0">
                <a:solidFill>
                  <a:schemeClr val="tx1"/>
                </a:solidFill>
              </a:rPr>
              <a:t>情報</a:t>
            </a:r>
            <a:r>
              <a:rPr lang="ja-JP" altLang="en-US" sz="3600" b="1" dirty="0">
                <a:solidFill>
                  <a:schemeClr val="tx1"/>
                </a:solidFill>
              </a:rPr>
              <a:t>探索</a:t>
            </a:r>
            <a:endParaRPr kumimoji="1" lang="ja-JP" altLang="en-US" sz="3600" b="1" dirty="0">
              <a:solidFill>
                <a:schemeClr val="tx1"/>
              </a:solidFill>
            </a:endParaRPr>
          </a:p>
        </p:txBody>
      </p:sp>
      <p:sp>
        <p:nvSpPr>
          <p:cNvPr id="28" name="角丸四角形 27"/>
          <p:cNvSpPr/>
          <p:nvPr/>
        </p:nvSpPr>
        <p:spPr>
          <a:xfrm>
            <a:off x="3171336" y="3141147"/>
            <a:ext cx="2171279" cy="911521"/>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3600" b="1" dirty="0">
                <a:solidFill>
                  <a:schemeClr val="tx1"/>
                </a:solidFill>
              </a:rPr>
              <a:t>自尊</a:t>
            </a:r>
            <a:r>
              <a:rPr lang="ja-JP" altLang="en-US" sz="3600" b="1" dirty="0" smtClean="0">
                <a:solidFill>
                  <a:schemeClr val="tx1"/>
                </a:solidFill>
              </a:rPr>
              <a:t>心</a:t>
            </a:r>
            <a:endParaRPr kumimoji="1" lang="ja-JP" altLang="en-US" sz="3600" b="1" dirty="0">
              <a:solidFill>
                <a:schemeClr val="tx1"/>
              </a:solidFill>
            </a:endParaRPr>
          </a:p>
        </p:txBody>
      </p:sp>
      <p:sp>
        <p:nvSpPr>
          <p:cNvPr id="29" name="角丸四角形 28"/>
          <p:cNvSpPr/>
          <p:nvPr/>
        </p:nvSpPr>
        <p:spPr>
          <a:xfrm>
            <a:off x="994087" y="4009452"/>
            <a:ext cx="2171279" cy="788303"/>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600" b="1" dirty="0" smtClean="0">
                <a:solidFill>
                  <a:schemeClr val="tx1"/>
                </a:solidFill>
              </a:rPr>
              <a:t>品質</a:t>
            </a:r>
            <a:endParaRPr kumimoji="1" lang="ja-JP" altLang="en-US" sz="3600" b="1" dirty="0">
              <a:solidFill>
                <a:schemeClr val="tx1"/>
              </a:solidFill>
            </a:endParaRPr>
          </a:p>
        </p:txBody>
      </p:sp>
      <p:sp>
        <p:nvSpPr>
          <p:cNvPr id="30" name="角丸四角形 29"/>
          <p:cNvSpPr/>
          <p:nvPr/>
        </p:nvSpPr>
        <p:spPr>
          <a:xfrm>
            <a:off x="3150010" y="4023172"/>
            <a:ext cx="2171279" cy="774583"/>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600" b="1" dirty="0" smtClean="0">
                <a:solidFill>
                  <a:schemeClr val="tx1"/>
                </a:solidFill>
              </a:rPr>
              <a:t>革新</a:t>
            </a:r>
            <a:endParaRPr kumimoji="1" lang="ja-JP" altLang="en-US" sz="3200" b="1" dirty="0">
              <a:solidFill>
                <a:schemeClr val="tx1"/>
              </a:solidFill>
            </a:endParaRPr>
          </a:p>
        </p:txBody>
      </p:sp>
    </p:spTree>
    <p:extLst>
      <p:ext uri="{BB962C8B-B14F-4D97-AF65-F5344CB8AC3E}">
        <p14:creationId xmlns:p14="http://schemas.microsoft.com/office/powerpoint/2010/main" val="907615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19835" y="1336936"/>
            <a:ext cx="10515600" cy="2475325"/>
          </a:xfrm>
        </p:spPr>
        <p:txBody>
          <a:bodyPr>
            <a:noAutofit/>
          </a:bodyPr>
          <a:lstStyle/>
          <a:p>
            <a:pPr marL="0" indent="0">
              <a:buNone/>
            </a:pPr>
            <a:r>
              <a:rPr kumimoji="1" lang="ja-JP" altLang="en-US" dirty="0">
                <a:uFillTx/>
                <a:latin typeface="+mn-ea"/>
              </a:rPr>
              <a:t>テレビ</a:t>
            </a:r>
            <a:r>
              <a:rPr kumimoji="1" lang="en-US" altLang="ja-JP" dirty="0">
                <a:uFillTx/>
                <a:latin typeface="+mn-ea"/>
              </a:rPr>
              <a:t>CM</a:t>
            </a:r>
            <a:r>
              <a:rPr kumimoji="1" lang="ja-JP" altLang="en-US" dirty="0">
                <a:uFillTx/>
                <a:latin typeface="+mn-ea"/>
              </a:rPr>
              <a:t>の表現形式の分類</a:t>
            </a:r>
            <a:endParaRPr kumimoji="1" lang="en-US" altLang="ja-JP" dirty="0">
              <a:uFillTx/>
              <a:latin typeface="+mn-ea"/>
            </a:endParaRPr>
          </a:p>
          <a:p>
            <a:pPr marL="0" indent="0">
              <a:buNone/>
            </a:pPr>
            <a:endParaRPr lang="en-US" altLang="ja-JP" sz="900" dirty="0">
              <a:uFillTx/>
              <a:latin typeface="+mn-ea"/>
            </a:endParaRPr>
          </a:p>
          <a:p>
            <a:pPr marL="0" indent="0">
              <a:buNone/>
            </a:pPr>
            <a:r>
              <a:rPr kumimoji="1" lang="ja-JP" altLang="en-US" dirty="0">
                <a:uFillTx/>
                <a:latin typeface="+mn-ea"/>
              </a:rPr>
              <a:t>①ニュース・告知形式</a:t>
            </a:r>
            <a:endParaRPr kumimoji="1" lang="en-US" altLang="ja-JP" dirty="0">
              <a:uFillTx/>
              <a:latin typeface="+mn-ea"/>
            </a:endParaRPr>
          </a:p>
          <a:p>
            <a:pPr marL="0" indent="0">
              <a:buNone/>
            </a:pPr>
            <a:r>
              <a:rPr lang="ja-JP" altLang="en-US" dirty="0">
                <a:uFillTx/>
                <a:latin typeface="+mn-ea"/>
              </a:rPr>
              <a:t>②データ重視形式</a:t>
            </a:r>
            <a:endParaRPr lang="en-US" altLang="ja-JP" dirty="0">
              <a:uFillTx/>
              <a:latin typeface="+mn-ea"/>
            </a:endParaRPr>
          </a:p>
          <a:p>
            <a:pPr marL="0" indent="0">
              <a:buNone/>
            </a:pPr>
            <a:r>
              <a:rPr kumimoji="1" lang="ja-JP" altLang="en-US" dirty="0">
                <a:uFillTx/>
                <a:latin typeface="+mn-ea"/>
              </a:rPr>
              <a:t>③警告重視形式</a:t>
            </a:r>
            <a:endParaRPr kumimoji="1" lang="en-US" altLang="ja-JP" dirty="0">
              <a:uFillTx/>
              <a:latin typeface="+mn-ea"/>
            </a:endParaRPr>
          </a:p>
          <a:p>
            <a:pPr marL="0" indent="0">
              <a:buNone/>
            </a:pPr>
            <a:r>
              <a:rPr lang="ja-JP" altLang="en-US" dirty="0">
                <a:uFillTx/>
                <a:latin typeface="+mn-ea"/>
              </a:rPr>
              <a:t>④依頼・呼びかけ</a:t>
            </a:r>
            <a:r>
              <a:rPr lang="ja-JP" altLang="en-US" dirty="0" smtClean="0">
                <a:uFillTx/>
                <a:latin typeface="+mn-ea"/>
              </a:rPr>
              <a:t>重視形式</a:t>
            </a:r>
            <a:endParaRPr lang="en-US" altLang="ja-JP" dirty="0" smtClean="0">
              <a:uFillTx/>
              <a:latin typeface="+mn-ea"/>
            </a:endParaRPr>
          </a:p>
          <a:p>
            <a:pPr marL="0" indent="0">
              <a:buNone/>
            </a:pPr>
            <a:r>
              <a:rPr lang="ja-JP" altLang="en-US" dirty="0">
                <a:uFillTx/>
              </a:rPr>
              <a:t>⑤問いかけ重視形式</a:t>
            </a:r>
            <a:endParaRPr lang="en-US" altLang="ja-JP" dirty="0">
              <a:uFillTx/>
            </a:endParaRPr>
          </a:p>
          <a:p>
            <a:pPr marL="0" indent="0">
              <a:buNone/>
            </a:pPr>
            <a:endParaRPr lang="ja-JP" altLang="en-US" dirty="0">
              <a:uFillTx/>
              <a:latin typeface="+mn-ea"/>
            </a:endParaRPr>
          </a:p>
        </p:txBody>
      </p:sp>
      <p:sp>
        <p:nvSpPr>
          <p:cNvPr id="7" name="タイトル 1"/>
          <p:cNvSpPr txBox="1">
            <a:spLocks/>
          </p:cNvSpPr>
          <p:nvPr/>
        </p:nvSpPr>
        <p:spPr>
          <a:xfrm>
            <a:off x="9020032" y="3879927"/>
            <a:ext cx="2575490" cy="35438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tx2"/>
                </a:solidFill>
                <a:uFillTx/>
                <a:latin typeface="+mj-lt"/>
                <a:ea typeface="+mj-ea"/>
                <a:cs typeface="+mj-cs"/>
              </a:defRPr>
            </a:lvl1pPr>
          </a:lstStyle>
          <a:p>
            <a:r>
              <a:rPr lang="ja-JP" altLang="en-US" sz="1600" dirty="0">
                <a:solidFill>
                  <a:schemeClr val="tx1"/>
                </a:solidFill>
                <a:uFillTx/>
                <a:latin typeface="+mn-ea"/>
                <a:ea typeface="+mn-ea"/>
              </a:rPr>
              <a:t>　嶺田・長崎</a:t>
            </a:r>
            <a:r>
              <a:rPr lang="en-US" altLang="ja-JP" sz="1600" dirty="0">
                <a:solidFill>
                  <a:schemeClr val="tx1"/>
                </a:solidFill>
                <a:uFillTx/>
                <a:latin typeface="+mn-ea"/>
                <a:ea typeface="+mn-ea"/>
              </a:rPr>
              <a:t>(2012)</a:t>
            </a:r>
            <a:endParaRPr lang="ja-JP" altLang="en-US" sz="2800" dirty="0">
              <a:uFillTx/>
            </a:endParaRPr>
          </a:p>
        </p:txBody>
      </p:sp>
      <p:sp>
        <p:nvSpPr>
          <p:cNvPr id="12" name="コンテンツ プレースホルダー 2"/>
          <p:cNvSpPr txBox="1">
            <a:spLocks/>
          </p:cNvSpPr>
          <p:nvPr/>
        </p:nvSpPr>
        <p:spPr>
          <a:xfrm>
            <a:off x="5527914" y="1992244"/>
            <a:ext cx="4965229" cy="2594042"/>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uFillTx/>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uFillTx/>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uFillTx/>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uFillTx/>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uFillTx/>
                <a:latin typeface="+mn-lt"/>
                <a:ea typeface="+mn-ea"/>
                <a:cs typeface="+mn-cs"/>
              </a:defRPr>
            </a:lvl9pPr>
          </a:lstStyle>
          <a:p>
            <a:pPr marL="0" indent="0">
              <a:buNone/>
            </a:pPr>
            <a:r>
              <a:rPr lang="ja-JP" altLang="en-US" dirty="0" smtClean="0">
                <a:uFillTx/>
              </a:rPr>
              <a:t>⑥</a:t>
            </a:r>
            <a:r>
              <a:rPr lang="ja-JP" altLang="en-US" dirty="0">
                <a:uFillTx/>
              </a:rPr>
              <a:t>情緒重視形式</a:t>
            </a:r>
            <a:endParaRPr lang="en-US" altLang="ja-JP" dirty="0">
              <a:uFillTx/>
            </a:endParaRPr>
          </a:p>
          <a:p>
            <a:pPr marL="0" indent="0">
              <a:buNone/>
            </a:pPr>
            <a:r>
              <a:rPr lang="ja-JP" altLang="en-US" dirty="0">
                <a:uFillTx/>
              </a:rPr>
              <a:t>⑦効用・利益重視形式</a:t>
            </a:r>
            <a:endParaRPr lang="en-US" altLang="ja-JP" dirty="0">
              <a:uFillTx/>
            </a:endParaRPr>
          </a:p>
          <a:p>
            <a:pPr marL="0" indent="0">
              <a:buNone/>
            </a:pPr>
            <a:r>
              <a:rPr lang="ja-JP" altLang="en-US" dirty="0">
                <a:uFillTx/>
              </a:rPr>
              <a:t>⑧語呂重視</a:t>
            </a:r>
            <a:r>
              <a:rPr lang="ja-JP" altLang="en-US" dirty="0" smtClean="0">
                <a:uFillTx/>
              </a:rPr>
              <a:t>形式</a:t>
            </a:r>
            <a:endParaRPr lang="en-US" altLang="ja-JP" dirty="0" smtClean="0">
              <a:uFillTx/>
            </a:endParaRPr>
          </a:p>
          <a:p>
            <a:pPr marL="0" indent="0">
              <a:buNone/>
            </a:pPr>
            <a:r>
              <a:rPr lang="ja-JP" altLang="en-US" dirty="0" smtClean="0">
                <a:uFillTx/>
              </a:rPr>
              <a:t>⑨商品名重視形式</a:t>
            </a:r>
            <a:endParaRPr lang="ja-JP" altLang="en-US" dirty="0">
              <a:uFillTx/>
            </a:endParaRPr>
          </a:p>
          <a:p>
            <a:pPr marL="0" indent="0">
              <a:buNone/>
            </a:pPr>
            <a:endParaRPr lang="en-US" altLang="ja-JP" sz="2800" dirty="0">
              <a:uFillTx/>
            </a:endParaRPr>
          </a:p>
        </p:txBody>
      </p:sp>
      <p:sp>
        <p:nvSpPr>
          <p:cNvPr id="9" name="正方形/長方形 8"/>
          <p:cNvSpPr>
            <a:spLocks/>
          </p:cNvSpPr>
          <p:nvPr/>
        </p:nvSpPr>
        <p:spPr>
          <a:xfrm>
            <a:off x="454313" y="1201036"/>
            <a:ext cx="11199126" cy="3042345"/>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正方形/長方形 1"/>
          <p:cNvSpPr>
            <a:spLocks/>
          </p:cNvSpPr>
          <p:nvPr/>
        </p:nvSpPr>
        <p:spPr>
          <a:xfrm>
            <a:off x="10118642" y="5669837"/>
            <a:ext cx="1492716" cy="338554"/>
          </a:xfrm>
          <a:prstGeom prst="rect">
            <a:avLst/>
          </a:prstGeom>
        </p:spPr>
        <p:txBody>
          <a:bodyPr wrap="none">
            <a:spAutoFit/>
          </a:bodyPr>
          <a:lstStyle/>
          <a:p>
            <a:pPr algn="r"/>
            <a:r>
              <a:rPr lang="ja-JP" altLang="en-US" sz="1600" dirty="0">
                <a:uFillTx/>
                <a:latin typeface="+mn-ea"/>
              </a:rPr>
              <a:t>柏木</a:t>
            </a:r>
            <a:r>
              <a:rPr lang="en-US" altLang="ja-JP" sz="1600" dirty="0">
                <a:uFillTx/>
                <a:latin typeface="+mn-ea"/>
              </a:rPr>
              <a:t>(1988)</a:t>
            </a:r>
            <a:r>
              <a:rPr lang="ja-JP" altLang="en-US" sz="1600" dirty="0">
                <a:uFillTx/>
                <a:latin typeface="+mn-ea"/>
              </a:rPr>
              <a:t>　</a:t>
            </a:r>
            <a:endParaRPr lang="en-US" altLang="ja-JP" sz="1600" dirty="0">
              <a:uFillTx/>
              <a:latin typeface="+mn-ea"/>
            </a:endParaRPr>
          </a:p>
        </p:txBody>
      </p:sp>
      <p:sp>
        <p:nvSpPr>
          <p:cNvPr id="5" name="正方形/長方形 4"/>
          <p:cNvSpPr>
            <a:spLocks/>
          </p:cNvSpPr>
          <p:nvPr/>
        </p:nvSpPr>
        <p:spPr>
          <a:xfrm>
            <a:off x="619835" y="4708716"/>
            <a:ext cx="10975687" cy="1177245"/>
          </a:xfrm>
          <a:prstGeom prst="rect">
            <a:avLst/>
          </a:prstGeom>
        </p:spPr>
        <p:txBody>
          <a:bodyPr wrap="square">
            <a:spAutoFit/>
          </a:bodyPr>
          <a:lstStyle/>
          <a:p>
            <a:r>
              <a:rPr lang="ja-JP" altLang="en-US" sz="2000" dirty="0">
                <a:uFillTx/>
                <a:latin typeface="+mn-ea"/>
              </a:rPr>
              <a:t>感情広告･･･人々の感情や社会的・心理的因子に働きかけようとする広告。</a:t>
            </a:r>
            <a:endParaRPr lang="en-US" altLang="ja-JP" sz="2000" dirty="0">
              <a:uFillTx/>
              <a:latin typeface="+mn-ea"/>
            </a:endParaRPr>
          </a:p>
          <a:p>
            <a:endParaRPr lang="en-US" altLang="ja-JP" sz="1050" dirty="0">
              <a:uFillTx/>
              <a:latin typeface="+mn-ea"/>
            </a:endParaRPr>
          </a:p>
          <a:p>
            <a:r>
              <a:rPr lang="ja-JP" altLang="en-US" sz="2000" dirty="0">
                <a:uFillTx/>
                <a:latin typeface="+mn-ea"/>
              </a:rPr>
              <a:t>説明広告･･･人々の理性に訴えて、理論的に問いかけ説明する広告。</a:t>
            </a:r>
            <a:endParaRPr lang="en-US" altLang="ja-JP" sz="2000" dirty="0">
              <a:uFillTx/>
              <a:latin typeface="+mn-ea"/>
            </a:endParaRPr>
          </a:p>
          <a:p>
            <a:r>
              <a:rPr lang="ja-JP" altLang="en-US" sz="2000" dirty="0">
                <a:uFillTx/>
                <a:latin typeface="+mn-ea"/>
              </a:rPr>
              <a:t>　　　　　　</a:t>
            </a:r>
            <a:r>
              <a:rPr lang="en-US" altLang="ja-JP" sz="2000" dirty="0">
                <a:uFillTx/>
                <a:latin typeface="+mn-ea"/>
              </a:rPr>
              <a:t>(</a:t>
            </a:r>
            <a:r>
              <a:rPr lang="ja-JP" altLang="en-US" sz="2000" dirty="0">
                <a:uFillTx/>
                <a:latin typeface="+mn-ea"/>
              </a:rPr>
              <a:t>例：商品の性能や品質を説明する</a:t>
            </a:r>
            <a:r>
              <a:rPr lang="en-US" altLang="ja-JP" sz="2000" dirty="0">
                <a:uFillTx/>
                <a:latin typeface="+mn-ea"/>
              </a:rPr>
              <a:t>) </a:t>
            </a:r>
            <a:endParaRPr lang="ja-JP" altLang="en-US" dirty="0">
              <a:uFillTx/>
              <a:latin typeface="+mn-ea"/>
            </a:endParaRPr>
          </a:p>
        </p:txBody>
      </p:sp>
      <p:sp>
        <p:nvSpPr>
          <p:cNvPr id="10" name="正方形/長方形 9"/>
          <p:cNvSpPr>
            <a:spLocks/>
          </p:cNvSpPr>
          <p:nvPr/>
        </p:nvSpPr>
        <p:spPr>
          <a:xfrm>
            <a:off x="466736" y="4488241"/>
            <a:ext cx="11199126" cy="164257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6" name="スライド番号プレースホルダー 5"/>
          <p:cNvSpPr>
            <a:spLocks noGrp="1"/>
          </p:cNvSpPr>
          <p:nvPr>
            <p:ph type="sldNum" sz="quarter" idx="12"/>
          </p:nvPr>
        </p:nvSpPr>
        <p:spPr/>
        <p:txBody>
          <a:bodyPr/>
          <a:lstStyle/>
          <a:p>
            <a:fld id="{2AA69C73-8DE1-4D3E-BC74-44635FA0176F}" type="slidenum">
              <a:rPr lang="ja-JP" altLang="en-US" smtClean="0">
                <a:uFillTx/>
              </a:rPr>
              <a:pPr/>
              <a:t>22</a:t>
            </a:fld>
            <a:endParaRPr lang="ja-JP" altLang="en-US" dirty="0">
              <a:uFillTx/>
            </a:endParaRPr>
          </a:p>
        </p:txBody>
      </p:sp>
      <p:sp>
        <p:nvSpPr>
          <p:cNvPr id="14"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先行</a:t>
            </a:r>
            <a:r>
              <a:rPr lang="ja-JP" altLang="en-US" dirty="0" smtClean="0">
                <a:uFillTx/>
              </a:rPr>
              <a:t>研究①②（</a:t>
            </a:r>
            <a:r>
              <a:rPr lang="ja-JP" altLang="en-US" dirty="0">
                <a:uFillTx/>
              </a:rPr>
              <a:t>広告）</a:t>
            </a:r>
            <a:endParaRPr lang="en-US" altLang="ja-JP"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23</a:t>
            </a:fld>
            <a:endParaRPr lang="ja-JP" altLang="en-US" dirty="0">
              <a:uFillTx/>
            </a:endParaRPr>
          </a:p>
        </p:txBody>
      </p:sp>
      <p:sp>
        <p:nvSpPr>
          <p:cNvPr id="13" name="角丸四角形 12"/>
          <p:cNvSpPr>
            <a:spLocks/>
          </p:cNvSpPr>
          <p:nvPr/>
        </p:nvSpPr>
        <p:spPr>
          <a:xfrm>
            <a:off x="1901753" y="2197114"/>
            <a:ext cx="3416974" cy="12594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5" name="コンテンツ プレースホルダー 11"/>
          <p:cNvSpPr>
            <a:spLocks noGrp="1"/>
          </p:cNvSpPr>
          <p:nvPr>
            <p:ph idx="1"/>
          </p:nvPr>
        </p:nvSpPr>
        <p:spPr>
          <a:xfrm>
            <a:off x="1895448" y="2405900"/>
            <a:ext cx="3566507" cy="1211172"/>
          </a:xfrm>
        </p:spPr>
        <p:txBody>
          <a:bodyPr>
            <a:normAutofit/>
          </a:bodyPr>
          <a:lstStyle/>
          <a:p>
            <a:pPr marL="0" indent="0" algn="ctr">
              <a:buNone/>
            </a:pPr>
            <a:r>
              <a:rPr lang="ja-JP" altLang="ja-JP" dirty="0">
                <a:solidFill>
                  <a:schemeClr val="tx1"/>
                </a:solidFill>
                <a:uFillTx/>
              </a:rPr>
              <a:t>ニュース・告知形式</a:t>
            </a:r>
            <a:endParaRPr lang="en-US" altLang="ja-JP" dirty="0">
              <a:solidFill>
                <a:schemeClr val="tx1"/>
              </a:solidFill>
              <a:uFillTx/>
            </a:endParaRPr>
          </a:p>
          <a:p>
            <a:pPr marL="0" indent="0" algn="ctr">
              <a:buNone/>
            </a:pPr>
            <a:r>
              <a:rPr lang="ja-JP" altLang="ja-JP" dirty="0">
                <a:solidFill>
                  <a:schemeClr val="tx1"/>
                </a:solidFill>
                <a:uFillTx/>
              </a:rPr>
              <a:t>データ重視形式</a:t>
            </a:r>
            <a:r>
              <a:rPr lang="ja-JP" altLang="en-US" dirty="0">
                <a:solidFill>
                  <a:schemeClr val="tx1"/>
                </a:solidFill>
                <a:uFillTx/>
              </a:rPr>
              <a:t> </a:t>
            </a:r>
            <a:r>
              <a:rPr lang="en-US" altLang="ja-JP" dirty="0" err="1">
                <a:solidFill>
                  <a:schemeClr val="tx1"/>
                </a:solidFill>
                <a:uFillTx/>
              </a:rPr>
              <a:t>etc</a:t>
            </a:r>
            <a:r>
              <a:rPr lang="en-US" altLang="ja-JP" dirty="0">
                <a:solidFill>
                  <a:schemeClr val="tx1"/>
                </a:solidFill>
                <a:uFillTx/>
              </a:rPr>
              <a:t>…</a:t>
            </a:r>
            <a:endParaRPr lang="ja-JP" altLang="ja-JP" dirty="0">
              <a:solidFill>
                <a:schemeClr val="tx1"/>
              </a:solidFill>
              <a:uFillTx/>
            </a:endParaRPr>
          </a:p>
          <a:p>
            <a:pPr marL="0" indent="0">
              <a:buNone/>
            </a:pPr>
            <a:endParaRPr kumimoji="1" lang="ja-JP" altLang="en-US" dirty="0">
              <a:solidFill>
                <a:schemeClr val="tx1"/>
              </a:solidFill>
              <a:uFillTx/>
            </a:endParaRPr>
          </a:p>
        </p:txBody>
      </p:sp>
      <p:sp>
        <p:nvSpPr>
          <p:cNvPr id="22" name="角丸四角形 21"/>
          <p:cNvSpPr>
            <a:spLocks/>
          </p:cNvSpPr>
          <p:nvPr/>
        </p:nvSpPr>
        <p:spPr>
          <a:xfrm>
            <a:off x="7103210" y="2196923"/>
            <a:ext cx="2479718" cy="123484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3" name="テキスト ボックス 22"/>
          <p:cNvSpPr txBox="1">
            <a:spLocks/>
          </p:cNvSpPr>
          <p:nvPr/>
        </p:nvSpPr>
        <p:spPr>
          <a:xfrm>
            <a:off x="7537548" y="2249595"/>
            <a:ext cx="1662993" cy="1200329"/>
          </a:xfrm>
          <a:prstGeom prst="rect">
            <a:avLst/>
          </a:prstGeom>
          <a:noFill/>
        </p:spPr>
        <p:txBody>
          <a:bodyPr wrap="square" rtlCol="0">
            <a:spAutoFit/>
          </a:bodyPr>
          <a:lstStyle/>
          <a:p>
            <a:r>
              <a:rPr lang="ja-JP" altLang="en-US" sz="2400" dirty="0">
                <a:solidFill>
                  <a:schemeClr val="tx1">
                    <a:lumMod val="65000"/>
                    <a:lumOff val="35000"/>
                  </a:schemeClr>
                </a:solidFill>
                <a:uFillTx/>
              </a:rPr>
              <a:t> </a:t>
            </a:r>
            <a:r>
              <a:rPr lang="ja-JP" altLang="en-US" sz="2400" dirty="0">
                <a:uFillTx/>
              </a:rPr>
              <a:t>感情広告</a:t>
            </a:r>
            <a:endParaRPr lang="en-US" altLang="ja-JP" sz="2400" dirty="0">
              <a:uFillTx/>
            </a:endParaRPr>
          </a:p>
          <a:p>
            <a:pPr algn="ctr"/>
            <a:r>
              <a:rPr lang="ja-JP" altLang="en-US" sz="2400" dirty="0">
                <a:uFillTx/>
              </a:rPr>
              <a:t>・</a:t>
            </a:r>
            <a:endParaRPr lang="en-US" altLang="ja-JP" sz="2400" dirty="0">
              <a:uFillTx/>
            </a:endParaRPr>
          </a:p>
          <a:p>
            <a:r>
              <a:rPr kumimoji="1" lang="ja-JP" altLang="en-US" sz="2400" dirty="0">
                <a:uFillTx/>
              </a:rPr>
              <a:t> 説明広告</a:t>
            </a:r>
          </a:p>
        </p:txBody>
      </p:sp>
      <p:sp>
        <p:nvSpPr>
          <p:cNvPr id="43" name="乗算記号 42"/>
          <p:cNvSpPr>
            <a:spLocks/>
          </p:cNvSpPr>
          <p:nvPr/>
        </p:nvSpPr>
        <p:spPr>
          <a:xfrm>
            <a:off x="5788839" y="2434260"/>
            <a:ext cx="931984" cy="830997"/>
          </a:xfrm>
          <a:prstGeom prst="mathMultiply">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4" name="屈折矢印 43"/>
          <p:cNvSpPr>
            <a:spLocks/>
          </p:cNvSpPr>
          <p:nvPr/>
        </p:nvSpPr>
        <p:spPr>
          <a:xfrm rot="5400000">
            <a:off x="958745" y="4462395"/>
            <a:ext cx="1185010" cy="1589211"/>
          </a:xfrm>
          <a:prstGeom prst="bentUp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5" name="テキスト ボックス 44"/>
          <p:cNvSpPr txBox="1">
            <a:spLocks/>
          </p:cNvSpPr>
          <p:nvPr/>
        </p:nvSpPr>
        <p:spPr>
          <a:xfrm>
            <a:off x="2732880" y="5257000"/>
            <a:ext cx="9047441" cy="892552"/>
          </a:xfrm>
          <a:prstGeom prst="rect">
            <a:avLst/>
          </a:prstGeom>
          <a:noFill/>
        </p:spPr>
        <p:txBody>
          <a:bodyPr wrap="square" rtlCol="0">
            <a:spAutoFit/>
          </a:bodyPr>
          <a:lstStyle/>
          <a:p>
            <a:r>
              <a:rPr lang="ja-JP" altLang="en-US" sz="2600" dirty="0">
                <a:uFillTx/>
              </a:rPr>
              <a:t>シニアにフィットした広告が明らかになり、</a:t>
            </a:r>
            <a:endParaRPr lang="en-US" altLang="ja-JP" sz="2600" dirty="0">
              <a:uFillTx/>
            </a:endParaRPr>
          </a:p>
          <a:p>
            <a:r>
              <a:rPr lang="ja-JP" altLang="en-US" sz="2600" b="1" u="sng" dirty="0">
                <a:uFillTx/>
              </a:rPr>
              <a:t>効果的なプロモーション</a:t>
            </a:r>
            <a:r>
              <a:rPr lang="ja-JP" altLang="en-US" sz="2600" dirty="0">
                <a:uFillTx/>
              </a:rPr>
              <a:t>を行うことができると考えられる</a:t>
            </a:r>
          </a:p>
        </p:txBody>
      </p:sp>
      <p:sp>
        <p:nvSpPr>
          <p:cNvPr id="47" name="雲 46"/>
          <p:cNvSpPr>
            <a:spLocks/>
          </p:cNvSpPr>
          <p:nvPr/>
        </p:nvSpPr>
        <p:spPr>
          <a:xfrm>
            <a:off x="1795637" y="4482986"/>
            <a:ext cx="3523090" cy="691126"/>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8" name="テキスト ボックス 47"/>
          <p:cNvSpPr txBox="1">
            <a:spLocks/>
          </p:cNvSpPr>
          <p:nvPr/>
        </p:nvSpPr>
        <p:spPr>
          <a:xfrm>
            <a:off x="2001564" y="4674660"/>
            <a:ext cx="3494940" cy="369332"/>
          </a:xfrm>
          <a:prstGeom prst="rect">
            <a:avLst/>
          </a:prstGeom>
          <a:noFill/>
        </p:spPr>
        <p:txBody>
          <a:bodyPr wrap="square" rtlCol="0">
            <a:spAutoFit/>
          </a:bodyPr>
          <a:lstStyle/>
          <a:p>
            <a:r>
              <a:rPr kumimoji="1" lang="ja-JP" altLang="en-US" dirty="0">
                <a:uFillTx/>
              </a:rPr>
              <a:t>組み合わせることで・・・？</a:t>
            </a:r>
          </a:p>
        </p:txBody>
      </p:sp>
      <p:sp>
        <p:nvSpPr>
          <p:cNvPr id="51" name="正方形/長方形 50"/>
          <p:cNvSpPr>
            <a:spLocks/>
          </p:cNvSpPr>
          <p:nvPr/>
        </p:nvSpPr>
        <p:spPr>
          <a:xfrm>
            <a:off x="875946" y="1561530"/>
            <a:ext cx="10244565" cy="2436825"/>
          </a:xfrm>
          <a:prstGeom prst="rect">
            <a:avLst/>
          </a:prstGeom>
          <a:noFill/>
          <a:ln w="381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53" name="正方形/長方形 52"/>
          <p:cNvSpPr>
            <a:spLocks/>
          </p:cNvSpPr>
          <p:nvPr/>
        </p:nvSpPr>
        <p:spPr>
          <a:xfrm>
            <a:off x="7673655" y="1820321"/>
            <a:ext cx="1338828" cy="369332"/>
          </a:xfrm>
          <a:prstGeom prst="rect">
            <a:avLst/>
          </a:prstGeom>
        </p:spPr>
        <p:txBody>
          <a:bodyPr wrap="none">
            <a:spAutoFit/>
          </a:bodyPr>
          <a:lstStyle/>
          <a:p>
            <a:r>
              <a:rPr lang="ja-JP" altLang="en-US" dirty="0">
                <a:uFillTx/>
              </a:rPr>
              <a:t>（柏木氏）</a:t>
            </a:r>
          </a:p>
        </p:txBody>
      </p:sp>
      <p:sp>
        <p:nvSpPr>
          <p:cNvPr id="54" name="正方形/長方形 53"/>
          <p:cNvSpPr>
            <a:spLocks/>
          </p:cNvSpPr>
          <p:nvPr/>
        </p:nvSpPr>
        <p:spPr>
          <a:xfrm>
            <a:off x="2898034" y="1861573"/>
            <a:ext cx="1338828" cy="369332"/>
          </a:xfrm>
          <a:prstGeom prst="rect">
            <a:avLst/>
          </a:prstGeom>
        </p:spPr>
        <p:txBody>
          <a:bodyPr wrap="none">
            <a:spAutoFit/>
          </a:bodyPr>
          <a:lstStyle/>
          <a:p>
            <a:r>
              <a:rPr lang="ja-JP" altLang="en-US" dirty="0">
                <a:uFillTx/>
              </a:rPr>
              <a:t>（嶺田氏）</a:t>
            </a:r>
          </a:p>
        </p:txBody>
      </p:sp>
      <p:sp>
        <p:nvSpPr>
          <p:cNvPr id="20"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t>先行研究①②（広告</a:t>
            </a:r>
            <a:r>
              <a:rPr lang="ja-JP" altLang="en-US" dirty="0" smtClean="0"/>
              <a:t>）</a:t>
            </a:r>
            <a:endParaRPr lang="en-US" altLang="ja-JP" dirty="0"/>
          </a:p>
        </p:txBody>
      </p:sp>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3" name="Shape 33"/>
          <p:cNvSpPr txBox="1">
            <a:spLocks noGrp="1"/>
          </p:cNvSpPr>
          <p:nvPr>
            <p:ph type="sldNum" idx="12"/>
          </p:nvPr>
        </p:nvSpPr>
        <p:spPr>
          <a:xfrm>
            <a:off x="8610601" y="6375679"/>
            <a:ext cx="2819400" cy="3459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ltLang="ja-JP">
                <a:uFillTx/>
              </a:rPr>
              <a:t>24</a:t>
            </a:fld>
            <a:endParaRPr>
              <a:uFillTx/>
            </a:endParaRPr>
          </a:p>
        </p:txBody>
      </p:sp>
      <p:sp>
        <p:nvSpPr>
          <p:cNvPr id="12" name="正方形/長方形 11"/>
          <p:cNvSpPr>
            <a:spLocks/>
          </p:cNvSpPr>
          <p:nvPr/>
        </p:nvSpPr>
        <p:spPr>
          <a:xfrm>
            <a:off x="394931" y="1159331"/>
            <a:ext cx="11328428" cy="1302514"/>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0" name="Shape 40"/>
          <p:cNvSpPr txBox="1">
            <a:spLocks/>
          </p:cNvSpPr>
          <p:nvPr/>
        </p:nvSpPr>
        <p:spPr>
          <a:xfrm>
            <a:off x="1791793" y="2034840"/>
            <a:ext cx="10573800"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dirty="0">
                <a:solidFill>
                  <a:schemeClr val="dk1"/>
                </a:solidFill>
                <a:uFillTx/>
                <a:latin typeface="Cabin"/>
                <a:ea typeface="Cabin"/>
                <a:cs typeface="Cabin"/>
                <a:sym typeface="Cabin"/>
              </a:rPr>
              <a:t>RAJESH K.CHANDY,GERARD J. TELLIS,DEBORAH J. MACINNIS, </a:t>
            </a:r>
            <a:r>
              <a:rPr lang="ja-JP" dirty="0" smtClean="0">
                <a:solidFill>
                  <a:schemeClr val="dk1"/>
                </a:solidFill>
                <a:uFillTx/>
                <a:latin typeface="Cabin"/>
                <a:ea typeface="Cabin"/>
                <a:cs typeface="Cabin"/>
                <a:sym typeface="Cabin"/>
              </a:rPr>
              <a:t>and </a:t>
            </a:r>
            <a:r>
              <a:rPr lang="ja-JP" dirty="0">
                <a:solidFill>
                  <a:schemeClr val="dk1"/>
                </a:solidFill>
                <a:uFillTx/>
                <a:latin typeface="Cabin"/>
                <a:ea typeface="Cabin"/>
                <a:cs typeface="Cabin"/>
                <a:sym typeface="Cabin"/>
              </a:rPr>
              <a:t>PATTANA THAIVANICH</a:t>
            </a:r>
            <a:r>
              <a:rPr lang="en-US" altLang="ja-JP" dirty="0">
                <a:solidFill>
                  <a:schemeClr val="dk1"/>
                </a:solidFill>
                <a:uFillTx/>
                <a:latin typeface="Cabin"/>
                <a:ea typeface="Cabin"/>
                <a:cs typeface="Cabin"/>
                <a:sym typeface="Cabin"/>
              </a:rPr>
              <a:t>(2001)</a:t>
            </a:r>
            <a:r>
              <a:rPr lang="ja-JP" dirty="0">
                <a:solidFill>
                  <a:schemeClr val="dk1"/>
                </a:solidFill>
                <a:uFillTx/>
                <a:latin typeface="Cabin"/>
                <a:ea typeface="Cabin"/>
                <a:cs typeface="Cabin"/>
                <a:sym typeface="Cabin"/>
              </a:rPr>
              <a:t> </a:t>
            </a:r>
            <a:endParaRPr sz="2000" dirty="0">
              <a:uFillTx/>
            </a:endParaRPr>
          </a:p>
        </p:txBody>
      </p:sp>
      <p:sp>
        <p:nvSpPr>
          <p:cNvPr id="13"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先行</a:t>
            </a:r>
            <a:r>
              <a:rPr lang="ja-JP" altLang="en-US" dirty="0" smtClean="0">
                <a:uFillTx/>
              </a:rPr>
              <a:t>研究</a:t>
            </a:r>
            <a:r>
              <a:rPr lang="ja-JP" altLang="en-US" dirty="0" smtClean="0"/>
              <a:t>③</a:t>
            </a:r>
            <a:r>
              <a:rPr lang="ja-JP" altLang="en-US" dirty="0"/>
              <a:t>④</a:t>
            </a:r>
            <a:r>
              <a:rPr lang="ja-JP" altLang="en-US" dirty="0" smtClean="0">
                <a:uFillTx/>
              </a:rPr>
              <a:t>（</a:t>
            </a:r>
            <a:r>
              <a:rPr lang="ja-JP" altLang="en-US" dirty="0">
                <a:uFillTx/>
              </a:rPr>
              <a:t>広告）</a:t>
            </a:r>
            <a:endParaRPr lang="en-US" altLang="ja-JP"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11" name="コンテンツ プレースホルダー 2"/>
          <p:cNvSpPr>
            <a:spLocks noGrp="1"/>
          </p:cNvSpPr>
          <p:nvPr>
            <p:ph idx="1"/>
          </p:nvPr>
        </p:nvSpPr>
        <p:spPr>
          <a:xfrm>
            <a:off x="394931" y="3286939"/>
            <a:ext cx="11328428" cy="1094303"/>
          </a:xfrm>
          <a:ln w="38100">
            <a:solidFill>
              <a:srgbClr val="02A5EE"/>
            </a:solidFill>
          </a:ln>
        </p:spPr>
        <p:txBody>
          <a:bodyPr>
            <a:normAutofit/>
          </a:bodyPr>
          <a:lstStyle/>
          <a:p>
            <a:pPr marL="0" indent="0">
              <a:buNone/>
            </a:pPr>
            <a:r>
              <a:rPr lang="ja-JP" altLang="en-US" sz="2400" dirty="0">
                <a:uFillTx/>
              </a:rPr>
              <a:t>　</a:t>
            </a:r>
            <a:r>
              <a:rPr lang="ja-JP" altLang="en-US" sz="2400" dirty="0" smtClean="0">
                <a:uFillTx/>
              </a:rPr>
              <a:t>　　　　　　</a:t>
            </a:r>
            <a:r>
              <a:rPr kumimoji="1" lang="ja-JP" altLang="en-US" sz="2400" b="1" dirty="0" smtClean="0">
                <a:uFillTx/>
              </a:rPr>
              <a:t>高い</a:t>
            </a:r>
            <a:r>
              <a:rPr kumimoji="1" lang="ja-JP" altLang="en-US" sz="2400" dirty="0">
                <a:uFillTx/>
              </a:rPr>
              <a:t>人は、広告の</a:t>
            </a:r>
            <a:r>
              <a:rPr kumimoji="1" lang="ja-JP" altLang="en-US" sz="2400" b="1" dirty="0">
                <a:uFillTx/>
              </a:rPr>
              <a:t>中心的な</a:t>
            </a:r>
            <a:r>
              <a:rPr kumimoji="1" lang="ja-JP" altLang="en-US" sz="2400" b="1" dirty="0" smtClean="0">
                <a:uFillTx/>
              </a:rPr>
              <a:t>内容</a:t>
            </a:r>
            <a:endParaRPr kumimoji="1" lang="en-US" altLang="ja-JP" sz="2400" b="1" dirty="0" smtClean="0">
              <a:uFillTx/>
            </a:endParaRPr>
          </a:p>
          <a:p>
            <a:pPr marL="0" indent="0">
              <a:buNone/>
            </a:pPr>
            <a:r>
              <a:rPr lang="ja-JP" altLang="en-US" sz="2400" dirty="0">
                <a:uFillTx/>
              </a:rPr>
              <a:t>　</a:t>
            </a:r>
            <a:r>
              <a:rPr lang="ja-JP" altLang="en-US" sz="2400" dirty="0" smtClean="0">
                <a:uFillTx/>
              </a:rPr>
              <a:t>　　　　　　</a:t>
            </a:r>
            <a:r>
              <a:rPr kumimoji="1" lang="ja-JP" altLang="en-US" sz="2400" b="1" dirty="0" smtClean="0">
                <a:uFillTx/>
              </a:rPr>
              <a:t>低い</a:t>
            </a:r>
            <a:r>
              <a:rPr kumimoji="1" lang="ja-JP" altLang="en-US" sz="2400" dirty="0">
                <a:uFillTx/>
              </a:rPr>
              <a:t>人は、広告の</a:t>
            </a:r>
            <a:r>
              <a:rPr kumimoji="1" lang="ja-JP" altLang="en-US" sz="2400" b="1" dirty="0">
                <a:uFillTx/>
              </a:rPr>
              <a:t>周辺的な</a:t>
            </a:r>
            <a:r>
              <a:rPr kumimoji="1" lang="ja-JP" altLang="en-US" sz="2400" b="1" dirty="0" smtClean="0">
                <a:uFillTx/>
              </a:rPr>
              <a:t>要素</a:t>
            </a:r>
            <a:r>
              <a:rPr lang="ja-JP" altLang="en-US" dirty="0" smtClean="0">
                <a:uFillTx/>
              </a:rPr>
              <a:t>）</a:t>
            </a:r>
            <a:endParaRPr kumimoji="1" lang="ja-JP" altLang="en-US" dirty="0">
              <a:uFillTx/>
            </a:endParaRPr>
          </a:p>
        </p:txBody>
      </p:sp>
      <p:sp>
        <p:nvSpPr>
          <p:cNvPr id="14" name="テキスト ボックス 13"/>
          <p:cNvSpPr txBox="1">
            <a:spLocks/>
          </p:cNvSpPr>
          <p:nvPr/>
        </p:nvSpPr>
        <p:spPr>
          <a:xfrm>
            <a:off x="2416539" y="4584510"/>
            <a:ext cx="7402844" cy="584775"/>
          </a:xfrm>
          <a:prstGeom prst="rect">
            <a:avLst/>
          </a:prstGeom>
          <a:noFill/>
        </p:spPr>
        <p:txBody>
          <a:bodyPr wrap="square" rtlCol="0">
            <a:spAutoFit/>
          </a:bodyPr>
          <a:lstStyle/>
          <a:p>
            <a:r>
              <a:rPr kumimoji="1" lang="ja-JP" altLang="en-US" sz="3200" dirty="0">
                <a:uFillTx/>
              </a:rPr>
              <a:t>→製品関与は広告評価に影響を与える</a:t>
            </a:r>
          </a:p>
        </p:txBody>
      </p:sp>
      <p:sp>
        <p:nvSpPr>
          <p:cNvPr id="15" name="正方形/長方形 14"/>
          <p:cNvSpPr>
            <a:spLocks/>
          </p:cNvSpPr>
          <p:nvPr/>
        </p:nvSpPr>
        <p:spPr>
          <a:xfrm>
            <a:off x="7083321" y="3580698"/>
            <a:ext cx="3902933" cy="400110"/>
          </a:xfrm>
          <a:prstGeom prst="rect">
            <a:avLst/>
          </a:prstGeom>
        </p:spPr>
        <p:txBody>
          <a:bodyPr wrap="square">
            <a:spAutoFit/>
          </a:bodyPr>
          <a:lstStyle/>
          <a:p>
            <a:r>
              <a:rPr lang="ja-JP" altLang="en-US" sz="2000" dirty="0" err="1">
                <a:uFillTx/>
              </a:rPr>
              <a:t>への</a:t>
            </a:r>
            <a:r>
              <a:rPr lang="ja-JP" altLang="en-US" sz="2000" dirty="0">
                <a:uFillTx/>
              </a:rPr>
              <a:t>反応が広告効果を規定する</a:t>
            </a:r>
            <a:endParaRPr lang="en-US" altLang="ja-JP" sz="2000" dirty="0">
              <a:uFillTx/>
            </a:endParaRPr>
          </a:p>
        </p:txBody>
      </p:sp>
      <p:sp>
        <p:nvSpPr>
          <p:cNvPr id="16" name="正方形/長方形 15"/>
          <p:cNvSpPr>
            <a:spLocks/>
          </p:cNvSpPr>
          <p:nvPr/>
        </p:nvSpPr>
        <p:spPr>
          <a:xfrm>
            <a:off x="568461" y="3580698"/>
            <a:ext cx="2046918" cy="400110"/>
          </a:xfrm>
          <a:prstGeom prst="rect">
            <a:avLst/>
          </a:prstGeom>
        </p:spPr>
        <p:txBody>
          <a:bodyPr wrap="square">
            <a:spAutoFit/>
          </a:bodyPr>
          <a:lstStyle/>
          <a:p>
            <a:r>
              <a:rPr lang="ja-JP" altLang="en-US" sz="2000" dirty="0">
                <a:uFillTx/>
              </a:rPr>
              <a:t>製品関与水準の</a:t>
            </a:r>
          </a:p>
        </p:txBody>
      </p:sp>
      <p:sp>
        <p:nvSpPr>
          <p:cNvPr id="17" name="テキスト ボックス 16"/>
          <p:cNvSpPr txBox="1">
            <a:spLocks/>
          </p:cNvSpPr>
          <p:nvPr/>
        </p:nvSpPr>
        <p:spPr>
          <a:xfrm>
            <a:off x="2416539" y="2592739"/>
            <a:ext cx="7402844" cy="584775"/>
          </a:xfrm>
          <a:prstGeom prst="rect">
            <a:avLst/>
          </a:prstGeom>
          <a:noFill/>
        </p:spPr>
        <p:txBody>
          <a:bodyPr wrap="square" rtlCol="0">
            <a:spAutoFit/>
          </a:bodyPr>
          <a:lstStyle/>
          <a:p>
            <a:r>
              <a:rPr kumimoji="1" lang="ja-JP" altLang="en-US" sz="3200" dirty="0" smtClean="0">
                <a:uFillTx/>
              </a:rPr>
              <a:t>→</a:t>
            </a:r>
            <a:r>
              <a:rPr lang="ja-JP" altLang="en-US" sz="3200" dirty="0" smtClean="0"/>
              <a:t>知識</a:t>
            </a:r>
            <a:r>
              <a:rPr lang="ja-JP" altLang="en-US" sz="3200" dirty="0"/>
              <a:t>量</a:t>
            </a:r>
            <a:r>
              <a:rPr kumimoji="1" lang="ja-JP" altLang="en-US" sz="3200" dirty="0" smtClean="0">
                <a:uFillTx/>
              </a:rPr>
              <a:t>は広告評価に</a:t>
            </a:r>
            <a:r>
              <a:rPr kumimoji="1" lang="ja-JP" altLang="en-US" sz="3200" dirty="0">
                <a:uFillTx/>
              </a:rPr>
              <a:t>影響を</a:t>
            </a:r>
            <a:r>
              <a:rPr kumimoji="1" lang="ja-JP" altLang="en-US" sz="3200" dirty="0" smtClean="0">
                <a:uFillTx/>
              </a:rPr>
              <a:t>与える</a:t>
            </a:r>
            <a:endParaRPr kumimoji="1" lang="ja-JP" altLang="en-US" sz="3200" dirty="0">
              <a:uFillTx/>
            </a:endParaRPr>
          </a:p>
        </p:txBody>
      </p:sp>
      <p:sp>
        <p:nvSpPr>
          <p:cNvPr id="2" name="正方形/長方形 1"/>
          <p:cNvSpPr/>
          <p:nvPr/>
        </p:nvSpPr>
        <p:spPr>
          <a:xfrm>
            <a:off x="8193519" y="4011910"/>
            <a:ext cx="3653564" cy="369332"/>
          </a:xfrm>
          <a:prstGeom prst="rect">
            <a:avLst/>
          </a:prstGeom>
        </p:spPr>
        <p:txBody>
          <a:bodyPr wrap="none">
            <a:spAutoFit/>
          </a:bodyPr>
          <a:lstStyle/>
          <a:p>
            <a:pPr algn="r"/>
            <a:r>
              <a:rPr lang="en-US" altLang="ja-JP" dirty="0">
                <a:latin typeface="Cabin"/>
              </a:rPr>
              <a:t>Petty, R. E. &amp; </a:t>
            </a:r>
            <a:r>
              <a:rPr lang="en-US" altLang="ja-JP" dirty="0" err="1">
                <a:latin typeface="Cabin"/>
              </a:rPr>
              <a:t>Cacioppo</a:t>
            </a:r>
            <a:r>
              <a:rPr lang="en-US" altLang="ja-JP" dirty="0">
                <a:latin typeface="Cabin"/>
              </a:rPr>
              <a:t>, J.</a:t>
            </a:r>
            <a:r>
              <a:rPr lang="ja-JP" altLang="en-US" dirty="0">
                <a:latin typeface="Cabin"/>
              </a:rPr>
              <a:t>（</a:t>
            </a:r>
            <a:r>
              <a:rPr lang="en-US" altLang="ja-JP" dirty="0">
                <a:latin typeface="Cabin"/>
              </a:rPr>
              <a:t>1985</a:t>
            </a:r>
            <a:r>
              <a:rPr lang="ja-JP" altLang="en-US" dirty="0">
                <a:latin typeface="Cabin"/>
              </a:rPr>
              <a:t>）</a:t>
            </a:r>
          </a:p>
        </p:txBody>
      </p:sp>
      <p:sp>
        <p:nvSpPr>
          <p:cNvPr id="3" name="テキスト ボックス 2"/>
          <p:cNvSpPr txBox="1"/>
          <p:nvPr/>
        </p:nvSpPr>
        <p:spPr>
          <a:xfrm>
            <a:off x="600426" y="5405663"/>
            <a:ext cx="11035070" cy="1077218"/>
          </a:xfrm>
          <a:prstGeom prst="rect">
            <a:avLst/>
          </a:prstGeom>
        </p:spPr>
        <p:txBody>
          <a:bodyPr wrap="square" rtlCol="0">
            <a:spAutoFit/>
          </a:bodyPr>
          <a:lstStyle/>
          <a:p>
            <a:pPr algn="ctr"/>
            <a:r>
              <a:rPr kumimoji="1" lang="en-US" altLang="ja-JP" sz="3200" u="sng" dirty="0" smtClean="0"/>
              <a:t>CM</a:t>
            </a:r>
            <a:r>
              <a:rPr kumimoji="1" lang="ja-JP" altLang="en-US" sz="3200" u="sng" dirty="0" smtClean="0"/>
              <a:t>の評価には、商材の知識量と関与も関係しているため、これらも</a:t>
            </a:r>
            <a:r>
              <a:rPr lang="ja-JP" altLang="en-US" sz="3200" u="sng" dirty="0" smtClean="0"/>
              <a:t>考慮する</a:t>
            </a:r>
            <a:endParaRPr kumimoji="1" lang="ja-JP" altLang="en-US" sz="3200" u="sng" dirty="0"/>
          </a:p>
        </p:txBody>
      </p:sp>
      <p:sp>
        <p:nvSpPr>
          <p:cNvPr id="18" name="Shape 41"/>
          <p:cNvSpPr txBox="1">
            <a:spLocks/>
          </p:cNvSpPr>
          <p:nvPr/>
        </p:nvSpPr>
        <p:spPr>
          <a:xfrm>
            <a:off x="424113" y="1342815"/>
            <a:ext cx="11337897" cy="90135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400"/>
              <a:buFont typeface="Arial"/>
              <a:buNone/>
            </a:pPr>
            <a:r>
              <a:rPr lang="ja-JP" sz="2400" dirty="0" smtClean="0">
                <a:solidFill>
                  <a:schemeClr val="dk1"/>
                </a:solidFill>
                <a:uFillTx/>
                <a:latin typeface="+mn-ea"/>
                <a:cs typeface="Cabin"/>
                <a:sym typeface="Cabin"/>
              </a:rPr>
              <a:t>製品</a:t>
            </a:r>
            <a:r>
              <a:rPr lang="ja-JP" sz="2400" dirty="0">
                <a:solidFill>
                  <a:schemeClr val="dk1"/>
                </a:solidFill>
                <a:uFillTx/>
                <a:latin typeface="+mn-ea"/>
                <a:cs typeface="Cabin"/>
                <a:sym typeface="Cabin"/>
              </a:rPr>
              <a:t>に対する</a:t>
            </a:r>
            <a:r>
              <a:rPr lang="ja-JP" sz="2400" b="1" u="sng" dirty="0" smtClean="0">
                <a:solidFill>
                  <a:schemeClr val="dk1"/>
                </a:solidFill>
                <a:uFillTx/>
                <a:latin typeface="+mn-ea"/>
                <a:cs typeface="Cabin"/>
                <a:sym typeface="Cabin"/>
              </a:rPr>
              <a:t>知識</a:t>
            </a:r>
            <a:r>
              <a:rPr lang="ja-JP" altLang="en-US" sz="2400" b="1" u="sng" dirty="0">
                <a:solidFill>
                  <a:schemeClr val="dk1"/>
                </a:solidFill>
                <a:uFillTx/>
                <a:latin typeface="+mn-ea"/>
                <a:cs typeface="Cabin"/>
                <a:sym typeface="Cabin"/>
              </a:rPr>
              <a:t>が</a:t>
            </a:r>
            <a:r>
              <a:rPr lang="ja-JP" sz="2400" b="1" u="sng" dirty="0" smtClean="0">
                <a:solidFill>
                  <a:schemeClr val="dk1"/>
                </a:solidFill>
                <a:uFillTx/>
                <a:latin typeface="+mn-ea"/>
                <a:cs typeface="Cabin"/>
                <a:sym typeface="Cabin"/>
              </a:rPr>
              <a:t>ほとんどない</a:t>
            </a:r>
            <a:r>
              <a:rPr lang="ja-JP" altLang="en-US" sz="2400" dirty="0">
                <a:solidFill>
                  <a:schemeClr val="dk1"/>
                </a:solidFill>
                <a:uFillTx/>
                <a:latin typeface="+mn-ea"/>
                <a:cs typeface="Cabin"/>
                <a:sym typeface="Cabin"/>
              </a:rPr>
              <a:t>消費者</a:t>
            </a:r>
            <a:r>
              <a:rPr lang="ja-JP" altLang="en-US" sz="2400" dirty="0" smtClean="0">
                <a:solidFill>
                  <a:schemeClr val="dk1"/>
                </a:solidFill>
                <a:uFillTx/>
                <a:latin typeface="+mn-ea"/>
                <a:cs typeface="Cabin"/>
                <a:sym typeface="Cabin"/>
              </a:rPr>
              <a:t>は</a:t>
            </a:r>
            <a:r>
              <a:rPr lang="ja-JP" altLang="en-US" sz="2400" dirty="0">
                <a:solidFill>
                  <a:schemeClr val="dk1"/>
                </a:solidFill>
                <a:uFillTx/>
                <a:latin typeface="+mn-ea"/>
                <a:cs typeface="Cabin"/>
                <a:sym typeface="Cabin"/>
              </a:rPr>
              <a:t>、</a:t>
            </a:r>
            <a:r>
              <a:rPr lang="ja-JP" sz="2400" dirty="0" smtClean="0">
                <a:solidFill>
                  <a:schemeClr val="dk1"/>
                </a:solidFill>
                <a:uFillTx/>
                <a:latin typeface="+mn-ea"/>
                <a:cs typeface="Cabin"/>
                <a:sym typeface="Cabin"/>
              </a:rPr>
              <a:t>広告</a:t>
            </a:r>
            <a:r>
              <a:rPr lang="ja-JP" sz="2400" dirty="0">
                <a:solidFill>
                  <a:schemeClr val="dk1"/>
                </a:solidFill>
                <a:uFillTx/>
                <a:latin typeface="+mn-ea"/>
                <a:cs typeface="Cabin"/>
                <a:sym typeface="Cabin"/>
              </a:rPr>
              <a:t>を</a:t>
            </a:r>
            <a:r>
              <a:rPr lang="ja-JP" sz="2400" b="1" dirty="0">
                <a:solidFill>
                  <a:schemeClr val="dk1"/>
                </a:solidFill>
                <a:uFillTx/>
                <a:latin typeface="+mn-ea"/>
                <a:cs typeface="Cabin"/>
                <a:sym typeface="Cabin"/>
              </a:rPr>
              <a:t>理解しようとする意欲がある</a:t>
            </a:r>
            <a:r>
              <a:rPr lang="ja-JP" sz="2400" dirty="0" smtClean="0">
                <a:solidFill>
                  <a:schemeClr val="dk1"/>
                </a:solidFill>
                <a:uFillTx/>
                <a:latin typeface="+mn-ea"/>
                <a:cs typeface="Cabin"/>
                <a:sym typeface="Cabin"/>
              </a:rPr>
              <a:t>。</a:t>
            </a:r>
            <a:endParaRPr lang="en-US" altLang="ja-JP" sz="2400" dirty="0" smtClean="0">
              <a:solidFill>
                <a:schemeClr val="dk1"/>
              </a:solidFill>
              <a:uFillTx/>
              <a:latin typeface="+mn-ea"/>
              <a:cs typeface="Cabin"/>
              <a:sym typeface="Cabin"/>
            </a:endParaRPr>
          </a:p>
          <a:p>
            <a:pPr>
              <a:lnSpc>
                <a:spcPct val="90000"/>
              </a:lnSpc>
              <a:buClr>
                <a:schemeClr val="dk1"/>
              </a:buClr>
              <a:buSzPts val="2400"/>
            </a:pPr>
            <a:r>
              <a:rPr lang="ja-JP" altLang="en-US" sz="2400" dirty="0">
                <a:solidFill>
                  <a:schemeClr val="dk1"/>
                </a:solidFill>
                <a:latin typeface="+mn-ea"/>
                <a:cs typeface="Cabin"/>
                <a:sym typeface="Cabin"/>
              </a:rPr>
              <a:t>製品に対する</a:t>
            </a:r>
            <a:r>
              <a:rPr lang="ja-JP" altLang="en-US" sz="2400" b="1" u="sng" dirty="0">
                <a:solidFill>
                  <a:schemeClr val="dk1"/>
                </a:solidFill>
                <a:latin typeface="+mn-ea"/>
                <a:cs typeface="Cabin"/>
                <a:sym typeface="Cabin"/>
              </a:rPr>
              <a:t>知識が豊富</a:t>
            </a:r>
            <a:r>
              <a:rPr lang="ja-JP" altLang="en-US" sz="2400" dirty="0">
                <a:solidFill>
                  <a:schemeClr val="dk1"/>
                </a:solidFill>
                <a:latin typeface="+mn-ea"/>
                <a:cs typeface="Cabin"/>
                <a:sym typeface="Cabin"/>
              </a:rPr>
              <a:t>な消費者は、</a:t>
            </a:r>
            <a:r>
              <a:rPr lang="ja-JP" altLang="en-US" sz="2400" b="1" dirty="0">
                <a:solidFill>
                  <a:schemeClr val="dk1"/>
                </a:solidFill>
                <a:latin typeface="+mn-ea"/>
                <a:cs typeface="Cabin"/>
                <a:sym typeface="Cabin"/>
              </a:rPr>
              <a:t>広告を理解しようとはしない</a:t>
            </a:r>
            <a:r>
              <a:rPr lang="ja-JP" altLang="en-US" sz="2400" b="1" dirty="0" smtClean="0">
                <a:solidFill>
                  <a:schemeClr val="dk1"/>
                </a:solidFill>
                <a:latin typeface="+mn-ea"/>
                <a:cs typeface="Cabin"/>
                <a:sym typeface="Cabin"/>
              </a:rPr>
              <a:t>。</a:t>
            </a:r>
            <a:endParaRPr lang="ja-JP" altLang="en-US" sz="2400" dirty="0">
              <a:solidFill>
                <a:schemeClr val="dk1"/>
              </a:solidFill>
              <a:latin typeface="+mn-ea"/>
              <a:cs typeface="Cabin"/>
              <a:sym typeface="Cabin"/>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山形 11"/>
          <p:cNvSpPr/>
          <p:nvPr/>
        </p:nvSpPr>
        <p:spPr>
          <a:xfrm>
            <a:off x="5038513" y="2055643"/>
            <a:ext cx="6575732" cy="3099256"/>
          </a:xfrm>
          <a:prstGeom prst="chevron">
            <a:avLst/>
          </a:prstGeom>
          <a:solidFill>
            <a:schemeClr val="accent6">
              <a:lumMod val="60000"/>
              <a:lumOff val="40000"/>
            </a:schemeClr>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ホームベース 7"/>
          <p:cNvSpPr/>
          <p:nvPr/>
        </p:nvSpPr>
        <p:spPr>
          <a:xfrm>
            <a:off x="722724" y="2055643"/>
            <a:ext cx="5172603" cy="3099256"/>
          </a:xfrm>
          <a:prstGeom prst="homePlate">
            <a:avLst/>
          </a:prstGeom>
          <a:solidFill>
            <a:srgbClr val="FFC000"/>
          </a:solidFill>
          <a:ln>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a:t>研究の</a:t>
            </a:r>
            <a:r>
              <a:rPr lang="ja-JP" altLang="en-US" dirty="0" smtClean="0"/>
              <a:t>流れ</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25</a:t>
            </a:fld>
            <a:endParaRPr lang="ja-JP" altLang="en-US" dirty="0">
              <a:uFillTx/>
            </a:endParaRPr>
          </a:p>
        </p:txBody>
      </p:sp>
      <p:sp>
        <p:nvSpPr>
          <p:cNvPr id="9" name="テキスト ボックス 8"/>
          <p:cNvSpPr txBox="1"/>
          <p:nvPr/>
        </p:nvSpPr>
        <p:spPr>
          <a:xfrm>
            <a:off x="1193044" y="2280469"/>
            <a:ext cx="3647868" cy="707886"/>
          </a:xfrm>
          <a:prstGeom prst="rect">
            <a:avLst/>
          </a:prstGeom>
        </p:spPr>
        <p:txBody>
          <a:bodyPr wrap="square" rtlCol="0">
            <a:spAutoFit/>
          </a:bodyPr>
          <a:lstStyle/>
          <a:p>
            <a:r>
              <a:rPr lang="ja-JP" altLang="en-US" sz="4000" dirty="0"/>
              <a:t>シニアの</a:t>
            </a:r>
            <a:r>
              <a:rPr lang="ja-JP" altLang="en-US" sz="4000" dirty="0" smtClean="0"/>
              <a:t>分類</a:t>
            </a:r>
            <a:endParaRPr lang="ja-JP" altLang="en-US" sz="4000" dirty="0"/>
          </a:p>
        </p:txBody>
      </p:sp>
      <p:sp>
        <p:nvSpPr>
          <p:cNvPr id="11" name="テキスト ボックス 10"/>
          <p:cNvSpPr txBox="1"/>
          <p:nvPr/>
        </p:nvSpPr>
        <p:spPr>
          <a:xfrm>
            <a:off x="7119547" y="2280469"/>
            <a:ext cx="2964941" cy="707886"/>
          </a:xfrm>
          <a:prstGeom prst="rect">
            <a:avLst/>
          </a:prstGeom>
        </p:spPr>
        <p:txBody>
          <a:bodyPr wrap="square" rtlCol="0">
            <a:spAutoFit/>
          </a:bodyPr>
          <a:lstStyle/>
          <a:p>
            <a:r>
              <a:rPr lang="ja-JP" altLang="en-US" sz="4000" dirty="0" smtClean="0"/>
              <a:t>テレビ</a:t>
            </a:r>
            <a:r>
              <a:rPr lang="en-US" altLang="ja-JP" sz="4000" dirty="0" smtClean="0"/>
              <a:t>CM</a:t>
            </a:r>
          </a:p>
        </p:txBody>
      </p:sp>
      <p:sp>
        <p:nvSpPr>
          <p:cNvPr id="17" name="テキスト ボックス 16"/>
          <p:cNvSpPr txBox="1"/>
          <p:nvPr/>
        </p:nvSpPr>
        <p:spPr>
          <a:xfrm>
            <a:off x="654509" y="1493976"/>
            <a:ext cx="4449170" cy="523220"/>
          </a:xfrm>
          <a:prstGeom prst="rect">
            <a:avLst/>
          </a:prstGeom>
        </p:spPr>
        <p:txBody>
          <a:bodyPr wrap="square" rtlCol="0">
            <a:spAutoFit/>
          </a:bodyPr>
          <a:lstStyle/>
          <a:p>
            <a:r>
              <a:rPr kumimoji="1" lang="ja-JP" altLang="en-US" sz="2800" b="1" dirty="0" smtClean="0">
                <a:solidFill>
                  <a:srgbClr val="FF0000"/>
                </a:solidFill>
              </a:rPr>
              <a:t>ライフスタイルによる</a:t>
            </a:r>
            <a:endParaRPr kumimoji="1" lang="ja-JP" altLang="en-US" sz="2800" b="1" dirty="0">
              <a:solidFill>
                <a:srgbClr val="FF0000"/>
              </a:solidFill>
            </a:endParaRPr>
          </a:p>
        </p:txBody>
      </p:sp>
      <p:sp>
        <p:nvSpPr>
          <p:cNvPr id="27" name="角丸四角形 26"/>
          <p:cNvSpPr/>
          <p:nvPr/>
        </p:nvSpPr>
        <p:spPr>
          <a:xfrm>
            <a:off x="851973" y="3086548"/>
            <a:ext cx="2049787" cy="745036"/>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3200" b="1" dirty="0" smtClean="0">
                <a:solidFill>
                  <a:schemeClr val="tx1"/>
                </a:solidFill>
              </a:rPr>
              <a:t>情報</a:t>
            </a:r>
            <a:r>
              <a:rPr lang="ja-JP" altLang="en-US" sz="3200" b="1" dirty="0">
                <a:solidFill>
                  <a:schemeClr val="tx1"/>
                </a:solidFill>
              </a:rPr>
              <a:t>探索</a:t>
            </a:r>
            <a:endParaRPr kumimoji="1" lang="ja-JP" altLang="en-US" sz="3200" b="1" dirty="0">
              <a:solidFill>
                <a:schemeClr val="tx1"/>
              </a:solidFill>
            </a:endParaRPr>
          </a:p>
        </p:txBody>
      </p:sp>
      <p:sp>
        <p:nvSpPr>
          <p:cNvPr id="28" name="角丸四角形 27"/>
          <p:cNvSpPr/>
          <p:nvPr/>
        </p:nvSpPr>
        <p:spPr>
          <a:xfrm>
            <a:off x="2900420" y="3086547"/>
            <a:ext cx="2049787" cy="742219"/>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sz="3200" b="1" dirty="0">
                <a:solidFill>
                  <a:schemeClr val="tx1"/>
                </a:solidFill>
              </a:rPr>
              <a:t>自尊</a:t>
            </a:r>
            <a:r>
              <a:rPr lang="ja-JP" altLang="en-US" sz="3200" b="1" dirty="0" smtClean="0">
                <a:solidFill>
                  <a:schemeClr val="tx1"/>
                </a:solidFill>
              </a:rPr>
              <a:t>心</a:t>
            </a:r>
            <a:endParaRPr kumimoji="1" lang="ja-JP" altLang="en-US" sz="3200" b="1" dirty="0">
              <a:solidFill>
                <a:schemeClr val="tx1"/>
              </a:solidFill>
            </a:endParaRPr>
          </a:p>
        </p:txBody>
      </p:sp>
      <p:sp>
        <p:nvSpPr>
          <p:cNvPr id="29" name="角丸四角形 28"/>
          <p:cNvSpPr/>
          <p:nvPr/>
        </p:nvSpPr>
        <p:spPr>
          <a:xfrm>
            <a:off x="832355" y="3832020"/>
            <a:ext cx="2049787" cy="641887"/>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200" b="1" dirty="0" smtClean="0">
                <a:solidFill>
                  <a:schemeClr val="tx1"/>
                </a:solidFill>
              </a:rPr>
              <a:t>品質</a:t>
            </a:r>
            <a:endParaRPr kumimoji="1" lang="ja-JP" altLang="en-US" sz="3200" b="1" dirty="0">
              <a:solidFill>
                <a:schemeClr val="tx1"/>
              </a:solidFill>
            </a:endParaRPr>
          </a:p>
        </p:txBody>
      </p:sp>
      <p:sp>
        <p:nvSpPr>
          <p:cNvPr id="30" name="角丸四角形 29"/>
          <p:cNvSpPr/>
          <p:nvPr/>
        </p:nvSpPr>
        <p:spPr>
          <a:xfrm>
            <a:off x="2879094" y="3832092"/>
            <a:ext cx="2071113" cy="641815"/>
          </a:xfrm>
          <a:prstGeom prst="roundRect">
            <a:avLst/>
          </a:prstGeom>
          <a:solidFill>
            <a:schemeClr val="bg1"/>
          </a:solid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200" b="1" dirty="0" smtClean="0">
                <a:solidFill>
                  <a:schemeClr val="tx1"/>
                </a:solidFill>
              </a:rPr>
              <a:t>革新</a:t>
            </a:r>
            <a:endParaRPr kumimoji="1" lang="ja-JP" altLang="en-US" sz="2800" b="1" dirty="0">
              <a:solidFill>
                <a:schemeClr val="tx1"/>
              </a:solidFill>
            </a:endParaRPr>
          </a:p>
        </p:txBody>
      </p:sp>
      <p:sp>
        <p:nvSpPr>
          <p:cNvPr id="14" name="角丸四角形 13"/>
          <p:cNvSpPr>
            <a:spLocks/>
          </p:cNvSpPr>
          <p:nvPr/>
        </p:nvSpPr>
        <p:spPr>
          <a:xfrm>
            <a:off x="6286185" y="3086548"/>
            <a:ext cx="4900646" cy="1387360"/>
          </a:xfrm>
          <a:prstGeom prst="roundRect">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5" name="コンテンツ プレースホルダー 11"/>
          <p:cNvSpPr>
            <a:spLocks noGrp="1"/>
          </p:cNvSpPr>
          <p:nvPr>
            <p:ph idx="1"/>
          </p:nvPr>
        </p:nvSpPr>
        <p:spPr>
          <a:xfrm>
            <a:off x="5895327" y="3318683"/>
            <a:ext cx="3566507" cy="1211172"/>
          </a:xfrm>
        </p:spPr>
        <p:txBody>
          <a:bodyPr>
            <a:normAutofit/>
          </a:bodyPr>
          <a:lstStyle/>
          <a:p>
            <a:pPr marL="0" indent="0" algn="ctr">
              <a:buNone/>
            </a:pPr>
            <a:r>
              <a:rPr lang="ja-JP" altLang="ja-JP" b="1" dirty="0">
                <a:solidFill>
                  <a:schemeClr val="tx1"/>
                </a:solidFill>
                <a:uFillTx/>
              </a:rPr>
              <a:t>ニュース・告知形式</a:t>
            </a:r>
            <a:endParaRPr lang="en-US" altLang="ja-JP" b="1" dirty="0">
              <a:solidFill>
                <a:schemeClr val="tx1"/>
              </a:solidFill>
              <a:uFillTx/>
            </a:endParaRPr>
          </a:p>
          <a:p>
            <a:pPr marL="0" indent="0" algn="ctr">
              <a:buNone/>
            </a:pPr>
            <a:r>
              <a:rPr lang="ja-JP" altLang="ja-JP" b="1" dirty="0">
                <a:solidFill>
                  <a:schemeClr val="tx1"/>
                </a:solidFill>
                <a:uFillTx/>
              </a:rPr>
              <a:t>データ重視形式</a:t>
            </a:r>
            <a:r>
              <a:rPr lang="ja-JP" altLang="en-US" b="1" dirty="0">
                <a:solidFill>
                  <a:schemeClr val="tx1"/>
                </a:solidFill>
                <a:uFillTx/>
              </a:rPr>
              <a:t> </a:t>
            </a:r>
            <a:r>
              <a:rPr lang="en-US" altLang="ja-JP" b="1" dirty="0" err="1">
                <a:solidFill>
                  <a:schemeClr val="tx1"/>
                </a:solidFill>
                <a:uFillTx/>
              </a:rPr>
              <a:t>etc</a:t>
            </a:r>
            <a:r>
              <a:rPr lang="en-US" altLang="ja-JP" b="1" dirty="0">
                <a:solidFill>
                  <a:schemeClr val="tx1"/>
                </a:solidFill>
                <a:uFillTx/>
              </a:rPr>
              <a:t>…</a:t>
            </a:r>
            <a:endParaRPr lang="ja-JP" altLang="ja-JP" b="1" dirty="0">
              <a:solidFill>
                <a:schemeClr val="tx1"/>
              </a:solidFill>
              <a:uFillTx/>
            </a:endParaRPr>
          </a:p>
          <a:p>
            <a:pPr marL="0" indent="0">
              <a:buNone/>
            </a:pPr>
            <a:endParaRPr kumimoji="1" lang="ja-JP" altLang="en-US" dirty="0">
              <a:solidFill>
                <a:schemeClr val="tx1"/>
              </a:solidFill>
              <a:uFillTx/>
            </a:endParaRPr>
          </a:p>
        </p:txBody>
      </p:sp>
      <p:sp>
        <p:nvSpPr>
          <p:cNvPr id="18" name="テキスト ボックス 17"/>
          <p:cNvSpPr txBox="1">
            <a:spLocks/>
          </p:cNvSpPr>
          <p:nvPr/>
        </p:nvSpPr>
        <p:spPr>
          <a:xfrm>
            <a:off x="9560490" y="3164720"/>
            <a:ext cx="1662993" cy="1200329"/>
          </a:xfrm>
          <a:prstGeom prst="rect">
            <a:avLst/>
          </a:prstGeom>
          <a:noFill/>
        </p:spPr>
        <p:txBody>
          <a:bodyPr wrap="square" rtlCol="0">
            <a:spAutoFit/>
          </a:bodyPr>
          <a:lstStyle/>
          <a:p>
            <a:r>
              <a:rPr lang="ja-JP" altLang="en-US" sz="2400" b="1" dirty="0">
                <a:solidFill>
                  <a:schemeClr val="tx1">
                    <a:lumMod val="65000"/>
                    <a:lumOff val="35000"/>
                  </a:schemeClr>
                </a:solidFill>
                <a:uFillTx/>
              </a:rPr>
              <a:t> </a:t>
            </a:r>
            <a:r>
              <a:rPr lang="ja-JP" altLang="en-US" sz="2400" b="1" dirty="0">
                <a:uFillTx/>
              </a:rPr>
              <a:t>感情広告</a:t>
            </a:r>
            <a:endParaRPr lang="en-US" altLang="ja-JP" sz="2400" b="1" dirty="0">
              <a:uFillTx/>
            </a:endParaRPr>
          </a:p>
          <a:p>
            <a:pPr algn="ctr"/>
            <a:r>
              <a:rPr lang="ja-JP" altLang="en-US" sz="2400" b="1" dirty="0">
                <a:uFillTx/>
              </a:rPr>
              <a:t>・</a:t>
            </a:r>
            <a:endParaRPr lang="en-US" altLang="ja-JP" sz="2400" b="1" dirty="0">
              <a:uFillTx/>
            </a:endParaRPr>
          </a:p>
          <a:p>
            <a:r>
              <a:rPr kumimoji="1" lang="ja-JP" altLang="en-US" sz="2400" b="1" dirty="0">
                <a:uFillTx/>
              </a:rPr>
              <a:t> 説明広告</a:t>
            </a:r>
          </a:p>
        </p:txBody>
      </p:sp>
      <p:sp>
        <p:nvSpPr>
          <p:cNvPr id="19" name="乗算記号 18"/>
          <p:cNvSpPr>
            <a:spLocks/>
          </p:cNvSpPr>
          <p:nvPr/>
        </p:nvSpPr>
        <p:spPr>
          <a:xfrm>
            <a:off x="9041599" y="3413175"/>
            <a:ext cx="588320" cy="637948"/>
          </a:xfrm>
          <a:prstGeom prst="mathMultiply">
            <a:avLst/>
          </a:prstGeom>
          <a:solidFill>
            <a:srgbClr val="42C0F8"/>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3" name="上矢印吹き出し 2"/>
          <p:cNvSpPr/>
          <p:nvPr/>
        </p:nvSpPr>
        <p:spPr>
          <a:xfrm>
            <a:off x="3612747" y="4365049"/>
            <a:ext cx="4041863" cy="2226265"/>
          </a:xfrm>
          <a:prstGeom prst="upArrowCallout">
            <a:avLst>
              <a:gd name="adj1" fmla="val 24191"/>
              <a:gd name="adj2" fmla="val 22288"/>
              <a:gd name="adj3" fmla="val 22829"/>
              <a:gd name="adj4" fmla="val 56164"/>
            </a:avLst>
          </a:prstGeom>
          <a:solidFill>
            <a:schemeClr val="accent1">
              <a:lumMod val="60000"/>
              <a:lumOff val="40000"/>
            </a:schemeClr>
          </a:solidFill>
          <a:ln>
            <a:solidFill>
              <a:schemeClr val="accent2">
                <a:lumMod val="75000"/>
              </a:schemeClr>
            </a:solidFill>
          </a:ln>
        </p:spPr>
        <p:style>
          <a:lnRef idx="1">
            <a:schemeClr val="accent1"/>
          </a:lnRef>
          <a:fillRef idx="1">
            <a:schemeClr val="accent1"/>
          </a:fillRef>
          <a:effectRef idx="1">
            <a:schemeClr val="accent1"/>
          </a:effectRef>
          <a:fontRef idx="minor">
            <a:schemeClr val="lt1"/>
          </a:fontRef>
        </p:style>
        <p:txBody>
          <a:bodyPr rtlCol="0" anchor="ctr"/>
          <a:lstStyle/>
          <a:p>
            <a:pPr algn="ctr"/>
            <a:r>
              <a:rPr kumimoji="1" lang="ja-JP" altLang="en-US" sz="3600" dirty="0" smtClean="0">
                <a:solidFill>
                  <a:schemeClr val="tx1"/>
                </a:solidFill>
              </a:rPr>
              <a:t>知識量・関与</a:t>
            </a:r>
            <a:endParaRPr kumimoji="1" lang="ja-JP" altLang="en-US" sz="3600" dirty="0">
              <a:solidFill>
                <a:schemeClr val="tx1"/>
              </a:solidFill>
            </a:endParaRPr>
          </a:p>
        </p:txBody>
      </p:sp>
    </p:spTree>
    <p:extLst>
      <p:ext uri="{BB962C8B-B14F-4D97-AF65-F5344CB8AC3E}">
        <p14:creationId xmlns:p14="http://schemas.microsoft.com/office/powerpoint/2010/main" val="897848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円/楕円 5"/>
          <p:cNvSpPr>
            <a:spLocks/>
          </p:cNvSpPr>
          <p:nvPr/>
        </p:nvSpPr>
        <p:spPr>
          <a:xfrm>
            <a:off x="4927600" y="3688080"/>
            <a:ext cx="2062480" cy="74168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3" name="コンテンツ プレースホルダー 2"/>
          <p:cNvSpPr>
            <a:spLocks noGrp="1"/>
          </p:cNvSpPr>
          <p:nvPr>
            <p:ph idx="1"/>
          </p:nvPr>
        </p:nvSpPr>
        <p:spPr>
          <a:xfrm>
            <a:off x="-140395" y="2609630"/>
            <a:ext cx="12614447" cy="2904380"/>
          </a:xfrm>
        </p:spPr>
        <p:txBody>
          <a:bodyPr>
            <a:normAutofit lnSpcReduction="10000"/>
          </a:bodyPr>
          <a:lstStyle/>
          <a:p>
            <a:pPr marL="0" indent="0" algn="ctr">
              <a:buNone/>
            </a:pPr>
            <a:r>
              <a:rPr kumimoji="1" lang="ja-JP" altLang="en-US" sz="3200" dirty="0">
                <a:solidFill>
                  <a:schemeClr val="tx1"/>
                </a:solidFill>
                <a:uFillTx/>
              </a:rPr>
              <a:t>シニア</a:t>
            </a:r>
            <a:r>
              <a:rPr kumimoji="1" lang="ja-JP" altLang="en-US" sz="3200" dirty="0" smtClean="0">
                <a:solidFill>
                  <a:schemeClr val="tx1"/>
                </a:solidFill>
                <a:uFillTx/>
              </a:rPr>
              <a:t>の４要素</a:t>
            </a:r>
            <a:r>
              <a:rPr kumimoji="1" lang="ja-JP" altLang="en-US" sz="3200" dirty="0">
                <a:solidFill>
                  <a:schemeClr val="tx1"/>
                </a:solidFill>
                <a:uFillTx/>
              </a:rPr>
              <a:t>がテレビ</a:t>
            </a:r>
            <a:r>
              <a:rPr kumimoji="1" lang="en-US" altLang="ja-JP" sz="3200" dirty="0" smtClean="0">
                <a:solidFill>
                  <a:schemeClr val="tx1"/>
                </a:solidFill>
                <a:uFillTx/>
              </a:rPr>
              <a:t>CM</a:t>
            </a:r>
            <a:r>
              <a:rPr kumimoji="1" lang="ja-JP" altLang="en-US" sz="3200" dirty="0" err="1" smtClean="0">
                <a:solidFill>
                  <a:schemeClr val="tx1"/>
                </a:solidFill>
                <a:uFillTx/>
              </a:rPr>
              <a:t>への</a:t>
            </a:r>
            <a:r>
              <a:rPr kumimoji="1" lang="ja-JP" altLang="en-US" sz="3200" dirty="0" smtClean="0">
                <a:solidFill>
                  <a:schemeClr val="tx1"/>
                </a:solidFill>
                <a:uFillTx/>
              </a:rPr>
              <a:t>評価に</a:t>
            </a:r>
            <a:r>
              <a:rPr kumimoji="1" lang="ja-JP" altLang="en-US" sz="3200" dirty="0">
                <a:solidFill>
                  <a:schemeClr val="tx1"/>
                </a:solidFill>
                <a:uFillTx/>
              </a:rPr>
              <a:t>、</a:t>
            </a:r>
            <a:endParaRPr kumimoji="1" lang="en-US" altLang="ja-JP" sz="3200" dirty="0">
              <a:solidFill>
                <a:schemeClr val="tx1"/>
              </a:solidFill>
              <a:uFillTx/>
            </a:endParaRPr>
          </a:p>
          <a:p>
            <a:pPr marL="0" indent="0" algn="ctr">
              <a:buNone/>
            </a:pPr>
            <a:r>
              <a:rPr kumimoji="1" lang="ja-JP" altLang="en-US" sz="3200" dirty="0" smtClean="0">
                <a:solidFill>
                  <a:schemeClr val="tx1"/>
                </a:solidFill>
                <a:uFillTx/>
              </a:rPr>
              <a:t>どの</a:t>
            </a:r>
            <a:r>
              <a:rPr kumimoji="1" lang="ja-JP" altLang="en-US" sz="3200" dirty="0">
                <a:solidFill>
                  <a:schemeClr val="tx1"/>
                </a:solidFill>
                <a:uFillTx/>
              </a:rPr>
              <a:t>ように影響する</a:t>
            </a:r>
            <a:r>
              <a:rPr kumimoji="1" lang="ja-JP" altLang="en-US" sz="3200" dirty="0" smtClean="0">
                <a:solidFill>
                  <a:schemeClr val="tx1"/>
                </a:solidFill>
                <a:uFillTx/>
              </a:rPr>
              <a:t>か</a:t>
            </a:r>
            <a:endParaRPr kumimoji="1" lang="en-US" altLang="ja-JP" sz="3200" dirty="0" smtClean="0">
              <a:solidFill>
                <a:schemeClr val="tx1"/>
              </a:solidFill>
              <a:uFillTx/>
            </a:endParaRPr>
          </a:p>
          <a:p>
            <a:pPr marL="0" indent="0" algn="ctr">
              <a:buNone/>
            </a:pPr>
            <a:r>
              <a:rPr lang="ja-JP" altLang="en-US" sz="3200" dirty="0" smtClean="0">
                <a:solidFill>
                  <a:schemeClr val="tx1"/>
                </a:solidFill>
                <a:uFillTx/>
              </a:rPr>
              <a:t>さらに、</a:t>
            </a:r>
            <a:endParaRPr lang="en-US" altLang="ja-JP" sz="3200" dirty="0">
              <a:solidFill>
                <a:schemeClr val="tx1"/>
              </a:solidFill>
              <a:uFillTx/>
            </a:endParaRPr>
          </a:p>
          <a:p>
            <a:pPr marL="0" indent="0" algn="ctr">
              <a:buNone/>
            </a:pPr>
            <a:r>
              <a:rPr lang="ja-JP" altLang="en-US" sz="3200" dirty="0" smtClean="0">
                <a:solidFill>
                  <a:schemeClr val="tx1"/>
                </a:solidFill>
                <a:uFillTx/>
              </a:rPr>
              <a:t>それぞれのシニア</a:t>
            </a:r>
            <a:r>
              <a:rPr lang="ja-JP" altLang="en-US" sz="3200" dirty="0">
                <a:solidFill>
                  <a:schemeClr val="tx1"/>
                </a:solidFill>
                <a:uFillTx/>
              </a:rPr>
              <a:t>に</a:t>
            </a:r>
            <a:r>
              <a:rPr lang="ja-JP" altLang="en-US" sz="3200" dirty="0" smtClean="0">
                <a:solidFill>
                  <a:schemeClr val="tx1"/>
                </a:solidFill>
                <a:uFillTx/>
              </a:rPr>
              <a:t>適した</a:t>
            </a:r>
            <a:endParaRPr lang="en-US" altLang="ja-JP" sz="3200" dirty="0" smtClean="0">
              <a:solidFill>
                <a:schemeClr val="tx1"/>
              </a:solidFill>
              <a:uFillTx/>
            </a:endParaRPr>
          </a:p>
          <a:p>
            <a:pPr marL="0" indent="0" algn="ctr">
              <a:buNone/>
            </a:pPr>
            <a:r>
              <a:rPr lang="en-US" altLang="ja-JP" sz="3200" dirty="0" smtClean="0">
                <a:solidFill>
                  <a:schemeClr val="tx1"/>
                </a:solidFill>
                <a:uFillTx/>
              </a:rPr>
              <a:t>CM</a:t>
            </a:r>
            <a:r>
              <a:rPr lang="ja-JP" altLang="en-US" sz="3200" dirty="0" smtClean="0">
                <a:solidFill>
                  <a:schemeClr val="tx1"/>
                </a:solidFill>
                <a:uFillTx/>
              </a:rPr>
              <a:t>表現</a:t>
            </a:r>
            <a:r>
              <a:rPr lang="ja-JP" altLang="en-US" sz="3200" dirty="0">
                <a:solidFill>
                  <a:schemeClr val="tx1"/>
                </a:solidFill>
                <a:uFillTx/>
              </a:rPr>
              <a:t>を明らかにする。</a:t>
            </a:r>
            <a:endParaRPr kumimoji="1" lang="en-US" altLang="ja-JP" sz="3200" dirty="0">
              <a:solidFill>
                <a:schemeClr val="tx1"/>
              </a:solidFill>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26</a:t>
            </a:fld>
            <a:endParaRPr lang="ja-JP" altLang="en-US" dirty="0">
              <a:uFillTx/>
            </a:endParaRPr>
          </a:p>
        </p:txBody>
      </p:sp>
      <p:sp>
        <p:nvSpPr>
          <p:cNvPr id="9"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研究目的</a:t>
            </a:r>
            <a:endParaRPr lang="en-US" altLang="ja-JP"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a:spLocks/>
          </p:cNvSpPr>
          <p:nvPr/>
        </p:nvSpPr>
        <p:spPr>
          <a:xfrm>
            <a:off x="885382" y="2144296"/>
            <a:ext cx="3848669" cy="646331"/>
          </a:xfrm>
          <a:prstGeom prst="rect">
            <a:avLst/>
          </a:prstGeom>
          <a:noFill/>
          <a:ln w="28575">
            <a:solidFill>
              <a:schemeClr val="tx1"/>
            </a:solidFill>
          </a:ln>
        </p:spPr>
        <p:txBody>
          <a:bodyPr wrap="square" rtlCol="0">
            <a:spAutoFit/>
          </a:bodyPr>
          <a:lstStyle/>
          <a:p>
            <a:r>
              <a:rPr kumimoji="1" lang="ja-JP" altLang="en-US" dirty="0">
                <a:uFillTx/>
              </a:rPr>
              <a:t>４つのタイプ</a:t>
            </a:r>
            <a:endParaRPr kumimoji="1" lang="en-US" altLang="ja-JP" dirty="0">
              <a:uFillTx/>
            </a:endParaRPr>
          </a:p>
          <a:p>
            <a:r>
              <a:rPr kumimoji="1" lang="ja-JP" altLang="en-US" dirty="0">
                <a:uFillTx/>
              </a:rPr>
              <a:t>品質、革新、情報探索、自尊心</a:t>
            </a:r>
          </a:p>
        </p:txBody>
      </p:sp>
      <p:sp>
        <p:nvSpPr>
          <p:cNvPr id="6" name="テキスト ボックス 5"/>
          <p:cNvSpPr txBox="1">
            <a:spLocks/>
          </p:cNvSpPr>
          <p:nvPr/>
        </p:nvSpPr>
        <p:spPr>
          <a:xfrm>
            <a:off x="5450560" y="2157442"/>
            <a:ext cx="3862316" cy="646331"/>
          </a:xfrm>
          <a:prstGeom prst="rect">
            <a:avLst/>
          </a:prstGeom>
          <a:noFill/>
          <a:ln w="28575">
            <a:solidFill>
              <a:srgbClr val="FFC000"/>
            </a:solidFill>
          </a:ln>
        </p:spPr>
        <p:txBody>
          <a:bodyPr wrap="square" rtlCol="0">
            <a:spAutoFit/>
          </a:bodyPr>
          <a:lstStyle/>
          <a:p>
            <a:r>
              <a:rPr lang="ja-JP" altLang="en-US" dirty="0">
                <a:uFillTx/>
              </a:rPr>
              <a:t>９</a:t>
            </a:r>
            <a:r>
              <a:rPr kumimoji="1" lang="ja-JP" altLang="en-US" dirty="0" smtClean="0">
                <a:uFillTx/>
              </a:rPr>
              <a:t>つの</a:t>
            </a:r>
            <a:r>
              <a:rPr kumimoji="1" lang="ja-JP" altLang="en-US" dirty="0">
                <a:uFillTx/>
              </a:rPr>
              <a:t>広告</a:t>
            </a:r>
            <a:endParaRPr kumimoji="1" lang="en-US" altLang="ja-JP" dirty="0">
              <a:uFillTx/>
            </a:endParaRPr>
          </a:p>
          <a:p>
            <a:r>
              <a:rPr lang="ja-JP" altLang="en-US" dirty="0">
                <a:uFillTx/>
              </a:rPr>
              <a:t>テレビ</a:t>
            </a:r>
            <a:r>
              <a:rPr lang="en-US" altLang="ja-JP" dirty="0">
                <a:uFillTx/>
              </a:rPr>
              <a:t>CM</a:t>
            </a:r>
            <a:r>
              <a:rPr lang="ja-JP" altLang="en-US" dirty="0">
                <a:uFillTx/>
              </a:rPr>
              <a:t>の表現形式の分類</a:t>
            </a:r>
            <a:endParaRPr lang="en-US" altLang="ja-JP" dirty="0">
              <a:uFillTx/>
            </a:endParaRPr>
          </a:p>
        </p:txBody>
      </p:sp>
      <p:sp>
        <p:nvSpPr>
          <p:cNvPr id="7" name="テキスト ボックス 6"/>
          <p:cNvSpPr txBox="1">
            <a:spLocks/>
          </p:cNvSpPr>
          <p:nvPr/>
        </p:nvSpPr>
        <p:spPr>
          <a:xfrm>
            <a:off x="827716" y="1497389"/>
            <a:ext cx="2393279" cy="523220"/>
          </a:xfrm>
          <a:prstGeom prst="rect">
            <a:avLst/>
          </a:prstGeom>
          <a:noFill/>
        </p:spPr>
        <p:txBody>
          <a:bodyPr wrap="square" rtlCol="0">
            <a:spAutoFit/>
          </a:bodyPr>
          <a:lstStyle/>
          <a:p>
            <a:r>
              <a:rPr kumimoji="1" lang="en-US" altLang="ja-JP" sz="2800" dirty="0">
                <a:uFillTx/>
              </a:rPr>
              <a:t>〈</a:t>
            </a:r>
            <a:r>
              <a:rPr kumimoji="1" lang="ja-JP" altLang="en-US" sz="2800" dirty="0">
                <a:uFillTx/>
              </a:rPr>
              <a:t>仮説１</a:t>
            </a:r>
            <a:r>
              <a:rPr lang="en-US" altLang="ja-JP" sz="2800" dirty="0">
                <a:uFillTx/>
              </a:rPr>
              <a:t>〉</a:t>
            </a:r>
            <a:endParaRPr kumimoji="1" lang="ja-JP" altLang="en-US" sz="2800" dirty="0">
              <a:uFillTx/>
            </a:endParaRPr>
          </a:p>
        </p:txBody>
      </p:sp>
      <p:sp>
        <p:nvSpPr>
          <p:cNvPr id="8" name="テキスト ボックス 7"/>
          <p:cNvSpPr txBox="1">
            <a:spLocks/>
          </p:cNvSpPr>
          <p:nvPr/>
        </p:nvSpPr>
        <p:spPr>
          <a:xfrm>
            <a:off x="885381" y="3380002"/>
            <a:ext cx="1824868" cy="523220"/>
          </a:xfrm>
          <a:prstGeom prst="rect">
            <a:avLst/>
          </a:prstGeom>
          <a:noFill/>
        </p:spPr>
        <p:txBody>
          <a:bodyPr wrap="square" rtlCol="0">
            <a:spAutoFit/>
          </a:bodyPr>
          <a:lstStyle/>
          <a:p>
            <a:r>
              <a:rPr kumimoji="1" lang="en-US" altLang="ja-JP" sz="2800" dirty="0">
                <a:uFillTx/>
              </a:rPr>
              <a:t>〈</a:t>
            </a:r>
            <a:r>
              <a:rPr kumimoji="1" lang="ja-JP" altLang="en-US" sz="2800" dirty="0">
                <a:uFillTx/>
              </a:rPr>
              <a:t>仮説</a:t>
            </a:r>
            <a:r>
              <a:rPr kumimoji="1" lang="en-US" altLang="ja-JP" sz="2800" dirty="0">
                <a:uFillTx/>
              </a:rPr>
              <a:t>2</a:t>
            </a:r>
            <a:r>
              <a:rPr lang="en-US" altLang="ja-JP" sz="2800" dirty="0">
                <a:uFillTx/>
              </a:rPr>
              <a:t>〉</a:t>
            </a:r>
            <a:endParaRPr kumimoji="1" lang="ja-JP" altLang="en-US" sz="2800" dirty="0">
              <a:uFillTx/>
            </a:endParaRPr>
          </a:p>
        </p:txBody>
      </p:sp>
      <p:sp>
        <p:nvSpPr>
          <p:cNvPr id="9" name="テキスト ボックス 8"/>
          <p:cNvSpPr txBox="1">
            <a:spLocks/>
          </p:cNvSpPr>
          <p:nvPr/>
        </p:nvSpPr>
        <p:spPr>
          <a:xfrm>
            <a:off x="885382" y="4024915"/>
            <a:ext cx="3848669" cy="646331"/>
          </a:xfrm>
          <a:prstGeom prst="rect">
            <a:avLst/>
          </a:prstGeom>
          <a:noFill/>
          <a:ln w="28575">
            <a:solidFill>
              <a:schemeClr val="tx1"/>
            </a:solidFill>
          </a:ln>
        </p:spPr>
        <p:txBody>
          <a:bodyPr wrap="square" rtlCol="0">
            <a:spAutoFit/>
          </a:bodyPr>
          <a:lstStyle/>
          <a:p>
            <a:r>
              <a:rPr kumimoji="1" lang="ja-JP" altLang="en-US" dirty="0">
                <a:uFillTx/>
              </a:rPr>
              <a:t>４つのタイプ</a:t>
            </a:r>
            <a:endParaRPr kumimoji="1" lang="en-US" altLang="ja-JP" dirty="0">
              <a:uFillTx/>
            </a:endParaRPr>
          </a:p>
          <a:p>
            <a:r>
              <a:rPr kumimoji="1" lang="ja-JP" altLang="en-US" dirty="0">
                <a:uFillTx/>
              </a:rPr>
              <a:t>品質、革新、情報探索、自尊心</a:t>
            </a:r>
          </a:p>
        </p:txBody>
      </p:sp>
      <p:sp>
        <p:nvSpPr>
          <p:cNvPr id="10" name="テキスト ボックス 9"/>
          <p:cNvSpPr txBox="1">
            <a:spLocks/>
          </p:cNvSpPr>
          <p:nvPr/>
        </p:nvSpPr>
        <p:spPr>
          <a:xfrm>
            <a:off x="5450560" y="4027399"/>
            <a:ext cx="3862316" cy="646331"/>
          </a:xfrm>
          <a:prstGeom prst="rect">
            <a:avLst/>
          </a:prstGeom>
          <a:noFill/>
          <a:ln w="28575">
            <a:solidFill>
              <a:srgbClr val="FFC000"/>
            </a:solidFill>
          </a:ln>
        </p:spPr>
        <p:txBody>
          <a:bodyPr wrap="square" rtlCol="0">
            <a:spAutoFit/>
          </a:bodyPr>
          <a:lstStyle/>
          <a:p>
            <a:r>
              <a:rPr lang="ja-JP" altLang="en-US" dirty="0" smtClean="0">
                <a:uFillTx/>
              </a:rPr>
              <a:t>９</a:t>
            </a:r>
            <a:r>
              <a:rPr kumimoji="1" lang="ja-JP" altLang="en-US" dirty="0" smtClean="0">
                <a:uFillTx/>
              </a:rPr>
              <a:t>つの</a:t>
            </a:r>
            <a:r>
              <a:rPr kumimoji="1" lang="ja-JP" altLang="en-US" dirty="0">
                <a:uFillTx/>
              </a:rPr>
              <a:t>広告</a:t>
            </a:r>
            <a:endParaRPr kumimoji="1" lang="en-US" altLang="ja-JP" dirty="0">
              <a:uFillTx/>
            </a:endParaRPr>
          </a:p>
          <a:p>
            <a:r>
              <a:rPr lang="ja-JP" altLang="en-US" dirty="0">
                <a:uFillTx/>
              </a:rPr>
              <a:t>テレビ</a:t>
            </a:r>
            <a:r>
              <a:rPr lang="en-US" altLang="ja-JP" dirty="0">
                <a:uFillTx/>
              </a:rPr>
              <a:t>CM</a:t>
            </a:r>
            <a:r>
              <a:rPr lang="ja-JP" altLang="en-US" dirty="0">
                <a:uFillTx/>
              </a:rPr>
              <a:t>の表現形式の分類</a:t>
            </a:r>
            <a:endParaRPr lang="en-US" altLang="ja-JP" dirty="0">
              <a:uFillTx/>
            </a:endParaRPr>
          </a:p>
        </p:txBody>
      </p:sp>
      <p:sp>
        <p:nvSpPr>
          <p:cNvPr id="16" name="テキスト ボックス 15"/>
          <p:cNvSpPr txBox="1">
            <a:spLocks/>
          </p:cNvSpPr>
          <p:nvPr/>
        </p:nvSpPr>
        <p:spPr>
          <a:xfrm>
            <a:off x="9372015" y="3773895"/>
            <a:ext cx="888681" cy="1107996"/>
          </a:xfrm>
          <a:prstGeom prst="rect">
            <a:avLst/>
          </a:prstGeom>
          <a:noFill/>
        </p:spPr>
        <p:txBody>
          <a:bodyPr wrap="square" rtlCol="0">
            <a:spAutoFit/>
          </a:bodyPr>
          <a:lstStyle/>
          <a:p>
            <a:r>
              <a:rPr kumimoji="1" lang="en-US" altLang="ja-JP" sz="6600" dirty="0">
                <a:uFillTx/>
              </a:rPr>
              <a:t>×</a:t>
            </a:r>
            <a:endParaRPr kumimoji="1" lang="ja-JP" altLang="en-US" sz="6600" dirty="0">
              <a:uFillTx/>
            </a:endParaRPr>
          </a:p>
        </p:txBody>
      </p:sp>
      <p:sp>
        <p:nvSpPr>
          <p:cNvPr id="17" name="テキスト ボックス 16"/>
          <p:cNvSpPr txBox="1">
            <a:spLocks/>
          </p:cNvSpPr>
          <p:nvPr/>
        </p:nvSpPr>
        <p:spPr>
          <a:xfrm>
            <a:off x="4684358" y="3932581"/>
            <a:ext cx="888681" cy="830997"/>
          </a:xfrm>
          <a:prstGeom prst="rect">
            <a:avLst/>
          </a:prstGeom>
          <a:noFill/>
        </p:spPr>
        <p:txBody>
          <a:bodyPr wrap="square" rtlCol="0">
            <a:spAutoFit/>
          </a:bodyPr>
          <a:lstStyle/>
          <a:p>
            <a:r>
              <a:rPr lang="ja-JP" altLang="en-US" sz="4800" dirty="0">
                <a:uFillTx/>
              </a:rPr>
              <a:t>→</a:t>
            </a:r>
            <a:endParaRPr kumimoji="1" lang="ja-JP" altLang="en-US" sz="4800" dirty="0">
              <a:uFillTx/>
            </a:endParaRPr>
          </a:p>
        </p:txBody>
      </p:sp>
      <p:sp>
        <p:nvSpPr>
          <p:cNvPr id="19" name="正方形/長方形 18"/>
          <p:cNvSpPr>
            <a:spLocks/>
          </p:cNvSpPr>
          <p:nvPr/>
        </p:nvSpPr>
        <p:spPr>
          <a:xfrm>
            <a:off x="10128251" y="3522545"/>
            <a:ext cx="1620957" cy="523220"/>
          </a:xfrm>
          <a:prstGeom prst="rect">
            <a:avLst/>
          </a:prstGeom>
          <a:ln w="38100">
            <a:solidFill>
              <a:srgbClr val="FFC000"/>
            </a:solidFill>
          </a:ln>
        </p:spPr>
        <p:txBody>
          <a:bodyPr wrap="none">
            <a:spAutoFit/>
          </a:bodyPr>
          <a:lstStyle/>
          <a:p>
            <a:r>
              <a:rPr lang="ja-JP" altLang="en-US" sz="2800" dirty="0">
                <a:uFillTx/>
              </a:rPr>
              <a:t>感情広告</a:t>
            </a:r>
          </a:p>
        </p:txBody>
      </p:sp>
      <p:sp>
        <p:nvSpPr>
          <p:cNvPr id="20" name="正方形/長方形 19"/>
          <p:cNvSpPr>
            <a:spLocks/>
          </p:cNvSpPr>
          <p:nvPr/>
        </p:nvSpPr>
        <p:spPr>
          <a:xfrm>
            <a:off x="10183446" y="4501968"/>
            <a:ext cx="1620957" cy="523220"/>
          </a:xfrm>
          <a:prstGeom prst="rect">
            <a:avLst/>
          </a:prstGeom>
          <a:ln w="38100">
            <a:solidFill>
              <a:srgbClr val="FFC000"/>
            </a:solidFill>
          </a:ln>
        </p:spPr>
        <p:txBody>
          <a:bodyPr wrap="none">
            <a:spAutoFit/>
          </a:bodyPr>
          <a:lstStyle/>
          <a:p>
            <a:r>
              <a:rPr lang="ja-JP" altLang="en-US" sz="2800" dirty="0">
                <a:uFillTx/>
              </a:rPr>
              <a:t>説明広告</a:t>
            </a:r>
          </a:p>
        </p:txBody>
      </p:sp>
      <p:sp>
        <p:nvSpPr>
          <p:cNvPr id="21" name="テキスト ボックス 20"/>
          <p:cNvSpPr txBox="1">
            <a:spLocks/>
          </p:cNvSpPr>
          <p:nvPr/>
        </p:nvSpPr>
        <p:spPr>
          <a:xfrm>
            <a:off x="7694477" y="5361534"/>
            <a:ext cx="2396873" cy="400110"/>
          </a:xfrm>
          <a:prstGeom prst="rect">
            <a:avLst/>
          </a:prstGeom>
          <a:noFill/>
        </p:spPr>
        <p:txBody>
          <a:bodyPr wrap="square" rtlCol="0">
            <a:spAutoFit/>
          </a:bodyPr>
          <a:lstStyle/>
          <a:p>
            <a:r>
              <a:rPr kumimoji="1" lang="ja-JP" altLang="en-US" sz="2000" dirty="0">
                <a:uFillTx/>
              </a:rPr>
              <a:t>ここからさらに</a:t>
            </a:r>
            <a:r>
              <a:rPr kumimoji="1" lang="en-US" altLang="ja-JP" sz="2000" dirty="0">
                <a:uFillTx/>
              </a:rPr>
              <a:t>…</a:t>
            </a:r>
            <a:endParaRPr kumimoji="1" lang="ja-JP" altLang="en-US" sz="2000" dirty="0">
              <a:uFillTx/>
            </a:endParaRPr>
          </a:p>
        </p:txBody>
      </p:sp>
      <p:sp>
        <p:nvSpPr>
          <p:cNvPr id="23" name="テキスト ボックス 22"/>
          <p:cNvSpPr txBox="1">
            <a:spLocks/>
          </p:cNvSpPr>
          <p:nvPr/>
        </p:nvSpPr>
        <p:spPr>
          <a:xfrm>
            <a:off x="10762524" y="4024915"/>
            <a:ext cx="545910" cy="523220"/>
          </a:xfrm>
          <a:prstGeom prst="rect">
            <a:avLst/>
          </a:prstGeom>
          <a:noFill/>
        </p:spPr>
        <p:txBody>
          <a:bodyPr wrap="square" rtlCol="0">
            <a:spAutoFit/>
          </a:bodyPr>
          <a:lstStyle/>
          <a:p>
            <a:r>
              <a:rPr kumimoji="1" lang="en-US" altLang="ja-JP" sz="2800" dirty="0">
                <a:uFillTx/>
              </a:rPr>
              <a:t>or</a:t>
            </a:r>
            <a:endParaRPr kumimoji="1" lang="ja-JP" altLang="en-US" sz="2800" dirty="0">
              <a:uFillTx/>
            </a:endParaRPr>
          </a:p>
        </p:txBody>
      </p:sp>
      <p:sp>
        <p:nvSpPr>
          <p:cNvPr id="18" name="テキスト ボックス 17"/>
          <p:cNvSpPr txBox="1">
            <a:spLocks/>
          </p:cNvSpPr>
          <p:nvPr/>
        </p:nvSpPr>
        <p:spPr>
          <a:xfrm>
            <a:off x="4692995" y="2050065"/>
            <a:ext cx="888681" cy="830997"/>
          </a:xfrm>
          <a:prstGeom prst="rect">
            <a:avLst/>
          </a:prstGeom>
          <a:noFill/>
        </p:spPr>
        <p:txBody>
          <a:bodyPr wrap="square" rtlCol="0">
            <a:spAutoFit/>
          </a:bodyPr>
          <a:lstStyle/>
          <a:p>
            <a:r>
              <a:rPr lang="ja-JP" altLang="en-US" sz="4800" dirty="0">
                <a:uFillTx/>
              </a:rPr>
              <a:t>→</a:t>
            </a:r>
            <a:endParaRPr kumimoji="1" lang="ja-JP" altLang="en-US" sz="4800" dirty="0">
              <a:uFillTx/>
            </a:endParaRPr>
          </a:p>
        </p:txBody>
      </p:sp>
      <p:sp>
        <p:nvSpPr>
          <p:cNvPr id="24" name="四角形: 角を丸くする 2"/>
          <p:cNvSpPr>
            <a:spLocks/>
          </p:cNvSpPr>
          <p:nvPr/>
        </p:nvSpPr>
        <p:spPr>
          <a:xfrm>
            <a:off x="551058" y="1357548"/>
            <a:ext cx="8965444" cy="175355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5" name="四角形吹き出し 24"/>
          <p:cNvSpPr>
            <a:spLocks/>
          </p:cNvSpPr>
          <p:nvPr/>
        </p:nvSpPr>
        <p:spPr>
          <a:xfrm>
            <a:off x="7592043" y="5211530"/>
            <a:ext cx="2202975" cy="640207"/>
          </a:xfrm>
          <a:prstGeom prst="wedgeRectCallout">
            <a:avLst>
              <a:gd name="adj1" fmla="val 34924"/>
              <a:gd name="adj2" fmla="val -142150"/>
            </a:avLst>
          </a:prstGeom>
          <a:solidFill>
            <a:schemeClr val="bg1"/>
          </a:solid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uFillTx/>
            </a:endParaRPr>
          </a:p>
        </p:txBody>
      </p:sp>
      <p:sp>
        <p:nvSpPr>
          <p:cNvPr id="26" name="テキスト ボックス 25"/>
          <p:cNvSpPr txBox="1">
            <a:spLocks/>
          </p:cNvSpPr>
          <p:nvPr/>
        </p:nvSpPr>
        <p:spPr>
          <a:xfrm>
            <a:off x="7592043" y="5345226"/>
            <a:ext cx="2396873" cy="400110"/>
          </a:xfrm>
          <a:prstGeom prst="rect">
            <a:avLst/>
          </a:prstGeom>
          <a:noFill/>
        </p:spPr>
        <p:txBody>
          <a:bodyPr wrap="square" rtlCol="0">
            <a:spAutoFit/>
          </a:bodyPr>
          <a:lstStyle/>
          <a:p>
            <a:r>
              <a:rPr kumimoji="1" lang="ja-JP" altLang="en-US" sz="2000" dirty="0">
                <a:uFillTx/>
              </a:rPr>
              <a:t>ここからさらに</a:t>
            </a:r>
            <a:r>
              <a:rPr kumimoji="1" lang="en-US" altLang="ja-JP" sz="2000" dirty="0">
                <a:uFillTx/>
              </a:rPr>
              <a:t>…</a:t>
            </a:r>
            <a:endParaRPr kumimoji="1" lang="ja-JP" altLang="en-US" sz="2000"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27</a:t>
            </a:fld>
            <a:endParaRPr lang="ja-JP" altLang="en-US" dirty="0">
              <a:uFillTx/>
            </a:endParaRPr>
          </a:p>
        </p:txBody>
      </p:sp>
      <p:sp>
        <p:nvSpPr>
          <p:cNvPr id="27"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仮説導出①</a:t>
            </a:r>
            <a:endParaRPr lang="en-US" altLang="ja-JP" dirty="0">
              <a:uFillTx/>
            </a:endParaRPr>
          </a:p>
        </p:txBody>
      </p:sp>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1678" y="382385"/>
            <a:ext cx="10178322" cy="1000615"/>
          </a:xfrm>
        </p:spPr>
        <p:txBody>
          <a:bodyPr/>
          <a:lstStyle/>
          <a:p>
            <a:r>
              <a:rPr lang="ja-JP" altLang="en-US" dirty="0">
                <a:uFillTx/>
              </a:rPr>
              <a:t>仮説導出①＜品質</a:t>
            </a:r>
            <a:r>
              <a:rPr lang="ja-JP" altLang="en-US" dirty="0" smtClean="0">
                <a:uFillTx/>
              </a:rPr>
              <a:t>＞</a:t>
            </a:r>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28</a:t>
            </a:fld>
            <a:endParaRPr lang="ja-JP" altLang="en-US" dirty="0">
              <a:uFillTx/>
            </a:endParaRPr>
          </a:p>
        </p:txBody>
      </p:sp>
      <p:sp>
        <p:nvSpPr>
          <p:cNvPr id="6" name="正方形/長方形 5"/>
          <p:cNvSpPr>
            <a:spLocks/>
          </p:cNvSpPr>
          <p:nvPr/>
        </p:nvSpPr>
        <p:spPr>
          <a:xfrm>
            <a:off x="7141311" y="4112019"/>
            <a:ext cx="4823261" cy="1754326"/>
          </a:xfrm>
          <a:prstGeom prst="rect">
            <a:avLst/>
          </a:prstGeom>
          <a:ln w="38100">
            <a:noFill/>
          </a:ln>
        </p:spPr>
        <p:txBody>
          <a:bodyPr wrap="square">
            <a:spAutoFit/>
          </a:bodyPr>
          <a:lstStyle/>
          <a:p>
            <a:r>
              <a:rPr lang="ja-JP" altLang="en-US" sz="2400" dirty="0" smtClean="0">
                <a:uFillTx/>
              </a:rPr>
              <a:t>品質重視の人は、</a:t>
            </a:r>
            <a:endParaRPr lang="en-US" altLang="ja-JP" sz="2400" dirty="0" smtClean="0">
              <a:uFillTx/>
            </a:endParaRPr>
          </a:p>
          <a:p>
            <a:endParaRPr lang="en-US" altLang="ja-JP" sz="1050" dirty="0" smtClean="0">
              <a:uFillTx/>
            </a:endParaRPr>
          </a:p>
          <a:p>
            <a:r>
              <a:rPr lang="ja-JP" altLang="en-US" sz="2400" b="1" dirty="0" smtClean="0">
                <a:uFillTx/>
              </a:rPr>
              <a:t>①</a:t>
            </a:r>
            <a:r>
              <a:rPr lang="ja-JP" altLang="en-US" sz="2400" b="1" dirty="0">
                <a:solidFill>
                  <a:srgbClr val="FF0000"/>
                </a:solidFill>
                <a:uFillTx/>
              </a:rPr>
              <a:t>有用</a:t>
            </a:r>
            <a:r>
              <a:rPr lang="ja-JP" altLang="en-US" sz="2400" b="1" dirty="0" smtClean="0">
                <a:solidFill>
                  <a:srgbClr val="FF0000"/>
                </a:solidFill>
                <a:uFillTx/>
              </a:rPr>
              <a:t>性</a:t>
            </a:r>
            <a:r>
              <a:rPr lang="ja-JP" altLang="en-US" sz="2400" b="1" dirty="0" smtClean="0">
                <a:uFillTx/>
              </a:rPr>
              <a:t>を重視</a:t>
            </a:r>
            <a:endParaRPr lang="en-US" altLang="ja-JP" sz="2400" b="1" dirty="0" smtClean="0">
              <a:uFillTx/>
            </a:endParaRPr>
          </a:p>
          <a:p>
            <a:r>
              <a:rPr lang="ja-JP" altLang="en-US" sz="2400" b="1" dirty="0" smtClean="0">
                <a:uFillTx/>
              </a:rPr>
              <a:t>②</a:t>
            </a:r>
            <a:r>
              <a:rPr lang="ja-JP" altLang="en-US" sz="2400" b="1" dirty="0" smtClean="0">
                <a:solidFill>
                  <a:srgbClr val="FF0000"/>
                </a:solidFill>
                <a:uFillTx/>
              </a:rPr>
              <a:t>信頼性</a:t>
            </a:r>
            <a:r>
              <a:rPr lang="ja-JP" altLang="en-US" sz="2400" b="1" dirty="0" smtClean="0">
                <a:uFillTx/>
              </a:rPr>
              <a:t>を重視</a:t>
            </a:r>
            <a:endParaRPr lang="en-US" altLang="ja-JP" sz="2400" b="1" dirty="0" smtClean="0">
              <a:uFillTx/>
            </a:endParaRPr>
          </a:p>
          <a:p>
            <a:r>
              <a:rPr lang="ja-JP" altLang="en-US" sz="2400" b="1" dirty="0" smtClean="0">
                <a:uFillTx/>
              </a:rPr>
              <a:t>③</a:t>
            </a:r>
            <a:r>
              <a:rPr lang="ja-JP" altLang="en-US" sz="2400" b="1" dirty="0" smtClean="0">
                <a:solidFill>
                  <a:srgbClr val="FF0000"/>
                </a:solidFill>
                <a:uFillTx/>
              </a:rPr>
              <a:t>予防的な説得メッセージ</a:t>
            </a:r>
            <a:r>
              <a:rPr lang="ja-JP" altLang="en-US" sz="2400" b="1" dirty="0" smtClean="0">
                <a:uFillTx/>
              </a:rPr>
              <a:t>に弱い</a:t>
            </a:r>
            <a:endParaRPr lang="en-US" altLang="ja-JP" sz="2400" b="1" dirty="0" smtClean="0">
              <a:uFillTx/>
            </a:endParaRPr>
          </a:p>
        </p:txBody>
      </p:sp>
      <p:sp>
        <p:nvSpPr>
          <p:cNvPr id="7" name="正方形/長方形 6"/>
          <p:cNvSpPr>
            <a:spLocks/>
          </p:cNvSpPr>
          <p:nvPr/>
        </p:nvSpPr>
        <p:spPr>
          <a:xfrm>
            <a:off x="182263" y="4212048"/>
            <a:ext cx="6662485" cy="1107996"/>
          </a:xfrm>
          <a:prstGeom prst="rect">
            <a:avLst/>
          </a:prstGeom>
        </p:spPr>
        <p:txBody>
          <a:bodyPr wrap="square">
            <a:spAutoFit/>
          </a:bodyPr>
          <a:lstStyle/>
          <a:p>
            <a:r>
              <a:rPr lang="ja-JP" altLang="en-US" sz="2200" dirty="0">
                <a:uFillTx/>
              </a:rPr>
              <a:t>予防焦点の</a:t>
            </a:r>
            <a:r>
              <a:rPr lang="ja-JP" altLang="en-US" sz="2200" dirty="0" smtClean="0">
                <a:uFillTx/>
              </a:rPr>
              <a:t>消費者</a:t>
            </a:r>
            <a:endParaRPr lang="en-US" altLang="ja-JP" sz="2200" dirty="0" smtClean="0">
              <a:uFillTx/>
            </a:endParaRPr>
          </a:p>
          <a:p>
            <a:r>
              <a:rPr lang="ja-JP" altLang="en-US" sz="2200" dirty="0" smtClean="0">
                <a:uFillTx/>
              </a:rPr>
              <a:t>・</a:t>
            </a:r>
            <a:r>
              <a:rPr lang="ja-JP" altLang="en-US" sz="2200" dirty="0" smtClean="0">
                <a:solidFill>
                  <a:srgbClr val="FF0000"/>
                </a:solidFill>
                <a:uFillTx/>
              </a:rPr>
              <a:t>有用性</a:t>
            </a:r>
            <a:r>
              <a:rPr lang="ja-JP" altLang="en-US" sz="2200" dirty="0">
                <a:uFillTx/>
              </a:rPr>
              <a:t>、</a:t>
            </a:r>
            <a:r>
              <a:rPr lang="ja-JP" altLang="en-US" sz="2200" dirty="0">
                <a:solidFill>
                  <a:srgbClr val="FF0000"/>
                </a:solidFill>
                <a:uFillTx/>
              </a:rPr>
              <a:t>信頼性</a:t>
            </a:r>
            <a:r>
              <a:rPr lang="ja-JP" altLang="en-US" sz="2200" dirty="0">
                <a:uFillTx/>
              </a:rPr>
              <a:t>を</a:t>
            </a:r>
            <a:r>
              <a:rPr lang="ja-JP" altLang="en-US" sz="2200" dirty="0" smtClean="0">
                <a:uFillTx/>
              </a:rPr>
              <a:t>重視</a:t>
            </a:r>
            <a:endParaRPr lang="en-US" altLang="ja-JP" sz="2200" dirty="0" smtClean="0">
              <a:uFillTx/>
            </a:endParaRPr>
          </a:p>
          <a:p>
            <a:r>
              <a:rPr lang="ja-JP" altLang="en-US" sz="2200" dirty="0">
                <a:uFillTx/>
              </a:rPr>
              <a:t>・</a:t>
            </a:r>
            <a:r>
              <a:rPr lang="ja-JP" altLang="en-US" sz="2200" dirty="0" smtClean="0">
                <a:solidFill>
                  <a:srgbClr val="FF0000"/>
                </a:solidFill>
                <a:uFillTx/>
              </a:rPr>
              <a:t>予防的</a:t>
            </a:r>
            <a:r>
              <a:rPr lang="ja-JP" altLang="en-US" sz="2200" dirty="0">
                <a:solidFill>
                  <a:srgbClr val="FF0000"/>
                </a:solidFill>
                <a:uFillTx/>
              </a:rPr>
              <a:t>な説得メッセージ</a:t>
            </a:r>
            <a:r>
              <a:rPr lang="ja-JP" altLang="en-US" sz="2200" dirty="0">
                <a:uFillTx/>
              </a:rPr>
              <a:t>に、より説得されやすい</a:t>
            </a:r>
          </a:p>
        </p:txBody>
      </p:sp>
      <p:sp>
        <p:nvSpPr>
          <p:cNvPr id="10" name="正方形/長方形 9"/>
          <p:cNvSpPr>
            <a:spLocks/>
          </p:cNvSpPr>
          <p:nvPr/>
        </p:nvSpPr>
        <p:spPr>
          <a:xfrm>
            <a:off x="2119325" y="5289786"/>
            <a:ext cx="5196252" cy="338554"/>
          </a:xfrm>
          <a:prstGeom prst="rect">
            <a:avLst/>
          </a:prstGeom>
        </p:spPr>
        <p:txBody>
          <a:bodyPr wrap="square">
            <a:spAutoFit/>
          </a:bodyPr>
          <a:lstStyle/>
          <a:p>
            <a:r>
              <a:rPr lang="en-US" altLang="ja-JP" sz="1600" dirty="0" err="1">
                <a:uFillTx/>
                <a:latin typeface="+mj-ea"/>
              </a:rPr>
              <a:t>Alwxander</a:t>
            </a:r>
            <a:r>
              <a:rPr lang="en-US" altLang="ja-JP" sz="1600" dirty="0">
                <a:uFillTx/>
                <a:latin typeface="+mj-ea"/>
              </a:rPr>
              <a:t> </a:t>
            </a:r>
            <a:r>
              <a:rPr lang="en-US" altLang="ja-JP" sz="1600" dirty="0" err="1" smtClean="0">
                <a:uFillTx/>
                <a:latin typeface="+mj-ea"/>
              </a:rPr>
              <a:t>Chernev</a:t>
            </a:r>
            <a:r>
              <a:rPr lang="en-US" altLang="ja-JP" sz="1600" dirty="0" smtClean="0">
                <a:uFillTx/>
                <a:latin typeface="+mj-ea"/>
              </a:rPr>
              <a:t>(2004)</a:t>
            </a:r>
            <a:r>
              <a:rPr lang="ja-JP" altLang="en-US" sz="1600" dirty="0" err="1" smtClean="0">
                <a:uFillTx/>
                <a:latin typeface="+mn-ea"/>
              </a:rPr>
              <a:t>、</a:t>
            </a:r>
            <a:r>
              <a:rPr lang="en-US" altLang="ja-JP" sz="1600" dirty="0" err="1" smtClean="0">
                <a:uFillTx/>
                <a:latin typeface="+mn-ea"/>
              </a:rPr>
              <a:t>Aaker,Lee</a:t>
            </a:r>
            <a:r>
              <a:rPr lang="en-US" altLang="ja-JP" sz="1600" dirty="0" smtClean="0">
                <a:uFillTx/>
                <a:latin typeface="+mn-ea"/>
              </a:rPr>
              <a:t>(2001)</a:t>
            </a:r>
            <a:endParaRPr lang="ja-JP" altLang="en-US" sz="1600" dirty="0">
              <a:uFillTx/>
              <a:latin typeface="+mn-ea"/>
            </a:endParaRPr>
          </a:p>
        </p:txBody>
      </p:sp>
      <p:sp>
        <p:nvSpPr>
          <p:cNvPr id="11" name="正方形/長方形 10"/>
          <p:cNvSpPr>
            <a:spLocks/>
          </p:cNvSpPr>
          <p:nvPr/>
        </p:nvSpPr>
        <p:spPr>
          <a:xfrm>
            <a:off x="2224252" y="3330203"/>
            <a:ext cx="7237879" cy="430887"/>
          </a:xfrm>
          <a:prstGeom prst="rect">
            <a:avLst/>
          </a:prstGeom>
        </p:spPr>
        <p:txBody>
          <a:bodyPr wrap="none">
            <a:spAutoFit/>
          </a:bodyPr>
          <a:lstStyle/>
          <a:p>
            <a:pPr algn="r"/>
            <a:r>
              <a:rPr lang="ja-JP" altLang="en-US" sz="2200" dirty="0">
                <a:uFillTx/>
              </a:rPr>
              <a:t>つまり</a:t>
            </a:r>
            <a:r>
              <a:rPr lang="en-US" altLang="ja-JP" sz="2200" dirty="0">
                <a:uFillTx/>
              </a:rPr>
              <a:t>…</a:t>
            </a:r>
            <a:r>
              <a:rPr lang="ja-JP" altLang="en-US" sz="2200" u="sng" dirty="0">
                <a:uFillTx/>
              </a:rPr>
              <a:t>品質を重視する人は</a:t>
            </a:r>
            <a:r>
              <a:rPr lang="ja-JP" altLang="en-US" sz="2200" u="sng" dirty="0" smtClean="0">
                <a:uFillTx/>
              </a:rPr>
              <a:t>、予防</a:t>
            </a:r>
            <a:r>
              <a:rPr lang="ja-JP" altLang="en-US" sz="2200" u="sng" dirty="0">
                <a:uFillTx/>
              </a:rPr>
              <a:t>焦点を有しやすい！</a:t>
            </a:r>
            <a:endParaRPr lang="en-US" altLang="ja-JP" sz="2200" u="sng" dirty="0">
              <a:uFillTx/>
            </a:endParaRPr>
          </a:p>
        </p:txBody>
      </p:sp>
      <p:sp>
        <p:nvSpPr>
          <p:cNvPr id="14" name="右中かっこ 13"/>
          <p:cNvSpPr>
            <a:spLocks/>
          </p:cNvSpPr>
          <p:nvPr/>
        </p:nvSpPr>
        <p:spPr>
          <a:xfrm>
            <a:off x="6627316" y="4012699"/>
            <a:ext cx="434864" cy="2013280"/>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uFillTx/>
            </a:endParaRPr>
          </a:p>
        </p:txBody>
      </p:sp>
      <p:sp>
        <p:nvSpPr>
          <p:cNvPr id="12" name="角丸四角形 11"/>
          <p:cNvSpPr/>
          <p:nvPr/>
        </p:nvSpPr>
        <p:spPr>
          <a:xfrm>
            <a:off x="854019" y="1346497"/>
            <a:ext cx="4231977" cy="1000917"/>
          </a:xfrm>
          <a:prstGeom prst="roundRect">
            <a:avLst/>
          </a:prstGeom>
          <a:solidFill>
            <a:schemeClr val="accent1">
              <a:lumMod val="20000"/>
              <a:lumOff val="80000"/>
            </a:schemeClr>
          </a:solidFill>
        </p:spPr>
        <p:style>
          <a:lnRef idx="1">
            <a:schemeClr val="accent1"/>
          </a:lnRef>
          <a:fillRef idx="1">
            <a:schemeClr val="accent1"/>
          </a:fillRef>
          <a:effectRef idx="1">
            <a:schemeClr val="accent1"/>
          </a:effectRef>
          <a:fontRef idx="minor">
            <a:schemeClr val="lt1"/>
          </a:fontRef>
        </p:style>
        <p:txBody>
          <a:bodyPr rtlCol="0" anchor="ctr"/>
          <a:lstStyle/>
          <a:p>
            <a:r>
              <a:rPr lang="ja-JP" altLang="en-US" dirty="0">
                <a:solidFill>
                  <a:schemeClr val="tx1"/>
                </a:solidFill>
              </a:rPr>
              <a:t>予防焦点の消費者＝実用的属性を重視</a:t>
            </a:r>
            <a:endParaRPr lang="en-US" altLang="ja-JP" dirty="0">
              <a:solidFill>
                <a:schemeClr val="tx1"/>
              </a:solidFill>
            </a:endParaRPr>
          </a:p>
        </p:txBody>
      </p:sp>
      <p:sp>
        <p:nvSpPr>
          <p:cNvPr id="16" name="角丸四角形 15"/>
          <p:cNvSpPr/>
          <p:nvPr/>
        </p:nvSpPr>
        <p:spPr>
          <a:xfrm>
            <a:off x="6700463" y="1383000"/>
            <a:ext cx="3363104" cy="997985"/>
          </a:xfrm>
          <a:prstGeom prst="roundRect">
            <a:avLst/>
          </a:prstGeom>
          <a:solidFill>
            <a:schemeClr val="accent1">
              <a:lumMod val="20000"/>
              <a:lumOff val="80000"/>
            </a:schemeClr>
          </a:solidFill>
        </p:spPr>
        <p:style>
          <a:lnRef idx="1">
            <a:schemeClr val="accent1"/>
          </a:lnRef>
          <a:fillRef idx="1">
            <a:schemeClr val="accent1"/>
          </a:fillRef>
          <a:effectRef idx="1">
            <a:schemeClr val="accent1"/>
          </a:effectRef>
          <a:fontRef idx="minor">
            <a:schemeClr val="lt1"/>
          </a:fontRef>
        </p:style>
        <p:txBody>
          <a:bodyPr rtlCol="0" anchor="ctr"/>
          <a:lstStyle/>
          <a:p>
            <a:pPr algn="ctr"/>
            <a:r>
              <a:rPr lang="ja-JP" altLang="en-US" dirty="0">
                <a:solidFill>
                  <a:schemeClr val="tx1"/>
                </a:solidFill>
              </a:rPr>
              <a:t>品質</a:t>
            </a:r>
            <a:r>
              <a:rPr lang="en-US" altLang="ja-JP" dirty="0">
                <a:solidFill>
                  <a:schemeClr val="tx1"/>
                </a:solidFill>
              </a:rPr>
              <a:t>=</a:t>
            </a:r>
            <a:r>
              <a:rPr lang="ja-JP" altLang="en-US" dirty="0">
                <a:solidFill>
                  <a:schemeClr val="tx1"/>
                </a:solidFill>
              </a:rPr>
              <a:t>実質的</a:t>
            </a:r>
            <a:r>
              <a:rPr lang="ja-JP" altLang="en-US" dirty="0" smtClean="0">
                <a:solidFill>
                  <a:schemeClr val="tx1"/>
                </a:solidFill>
              </a:rPr>
              <a:t>性能</a:t>
            </a:r>
            <a:endParaRPr lang="ja-JP" altLang="en-US" dirty="0">
              <a:solidFill>
                <a:schemeClr val="tx1"/>
              </a:solidFill>
            </a:endParaRPr>
          </a:p>
        </p:txBody>
      </p:sp>
      <p:sp>
        <p:nvSpPr>
          <p:cNvPr id="9" name="正方形/長方形 8"/>
          <p:cNvSpPr/>
          <p:nvPr/>
        </p:nvSpPr>
        <p:spPr>
          <a:xfrm>
            <a:off x="8843650" y="2051173"/>
            <a:ext cx="1136850" cy="338554"/>
          </a:xfrm>
          <a:prstGeom prst="rect">
            <a:avLst/>
          </a:prstGeom>
        </p:spPr>
        <p:txBody>
          <a:bodyPr wrap="none">
            <a:spAutoFit/>
          </a:bodyPr>
          <a:lstStyle/>
          <a:p>
            <a:r>
              <a:rPr lang="ja-JP" altLang="en-US" sz="1600" dirty="0"/>
              <a:t>相賀</a:t>
            </a:r>
            <a:r>
              <a:rPr lang="en-US" altLang="ja-JP" sz="1600" dirty="0"/>
              <a:t>(1988)</a:t>
            </a:r>
            <a:endParaRPr lang="ja-JP" altLang="en-US" sz="1600" dirty="0"/>
          </a:p>
        </p:txBody>
      </p:sp>
      <p:sp>
        <p:nvSpPr>
          <p:cNvPr id="5" name="正方形/長方形 4"/>
          <p:cNvSpPr>
            <a:spLocks/>
          </p:cNvSpPr>
          <p:nvPr/>
        </p:nvSpPr>
        <p:spPr>
          <a:xfrm>
            <a:off x="2224252" y="2028593"/>
            <a:ext cx="4300790" cy="338554"/>
          </a:xfrm>
          <a:prstGeom prst="rect">
            <a:avLst/>
          </a:prstGeom>
        </p:spPr>
        <p:txBody>
          <a:bodyPr wrap="square">
            <a:spAutoFit/>
          </a:bodyPr>
          <a:lstStyle/>
          <a:p>
            <a:r>
              <a:rPr lang="en-US" altLang="ja-JP" sz="1600" dirty="0" err="1" smtClean="0">
                <a:uFillTx/>
                <a:latin typeface="+mj-ea"/>
              </a:rPr>
              <a:t>Alwxander</a:t>
            </a:r>
            <a:r>
              <a:rPr lang="en-US" altLang="ja-JP" sz="1600" dirty="0" smtClean="0">
                <a:uFillTx/>
                <a:latin typeface="+mj-ea"/>
              </a:rPr>
              <a:t> </a:t>
            </a:r>
            <a:r>
              <a:rPr lang="en-US" altLang="ja-JP" sz="1600" dirty="0" err="1" smtClean="0">
                <a:uFillTx/>
                <a:latin typeface="+mj-ea"/>
              </a:rPr>
              <a:t>Chernev</a:t>
            </a:r>
            <a:r>
              <a:rPr lang="en-US" altLang="ja-JP" sz="1600" dirty="0" smtClean="0">
                <a:uFillTx/>
                <a:latin typeface="+mj-ea"/>
              </a:rPr>
              <a:t>(2004)</a:t>
            </a:r>
            <a:endParaRPr lang="ja-JP" altLang="en-US" sz="1600" dirty="0">
              <a:uFillTx/>
              <a:latin typeface="+mn-ea"/>
            </a:endParaRPr>
          </a:p>
        </p:txBody>
      </p:sp>
      <p:cxnSp>
        <p:nvCxnSpPr>
          <p:cNvPr id="24" name="カギ線コネクタ 23"/>
          <p:cNvCxnSpPr>
            <a:stCxn id="12" idx="2"/>
            <a:endCxn id="11" idx="0"/>
          </p:cNvCxnSpPr>
          <p:nvPr/>
        </p:nvCxnSpPr>
        <p:spPr>
          <a:xfrm rot="16200000" flipH="1">
            <a:off x="3915206" y="1402216"/>
            <a:ext cx="982789" cy="2873184"/>
          </a:xfrm>
          <a:prstGeom prst="bentConnector3">
            <a:avLst>
              <a:gd name="adj1" fmla="val 50000"/>
            </a:avLst>
          </a:prstGeom>
          <a:ln w="38100">
            <a:tailEnd type="triangle"/>
          </a:ln>
        </p:spPr>
        <p:style>
          <a:lnRef idx="1">
            <a:schemeClr val="accent1"/>
          </a:lnRef>
          <a:fillRef idx="0">
            <a:schemeClr val="accent1"/>
          </a:fillRef>
          <a:effectRef idx="1">
            <a:schemeClr val="accent1"/>
          </a:effectRef>
          <a:fontRef idx="minor">
            <a:schemeClr val="tx1"/>
          </a:fontRef>
        </p:style>
      </p:cxnSp>
      <p:cxnSp>
        <p:nvCxnSpPr>
          <p:cNvPr id="26" name="カギ線コネクタ 25"/>
          <p:cNvCxnSpPr>
            <a:stCxn id="16" idx="2"/>
          </p:cNvCxnSpPr>
          <p:nvPr/>
        </p:nvCxnSpPr>
        <p:spPr>
          <a:xfrm rot="5400000">
            <a:off x="6883692" y="1340484"/>
            <a:ext cx="457823" cy="2538824"/>
          </a:xfrm>
          <a:prstGeom prst="bentConnector2">
            <a:avLst/>
          </a:prstGeom>
          <a:ln w="38100"/>
        </p:spPr>
        <p:style>
          <a:lnRef idx="1">
            <a:schemeClr val="accent1"/>
          </a:lnRef>
          <a:fillRef idx="0">
            <a:schemeClr val="accent1"/>
          </a:fillRef>
          <a:effectRef idx="1">
            <a:schemeClr val="accent1"/>
          </a:effectRef>
          <a:fontRef idx="minor">
            <a:schemeClr val="tx1"/>
          </a:fontRef>
        </p:style>
      </p:cxnSp>
      <p:sp>
        <p:nvSpPr>
          <p:cNvPr id="41" name="日付プレースホルダー 40"/>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吹き出し 10"/>
          <p:cNvSpPr>
            <a:spLocks/>
          </p:cNvSpPr>
          <p:nvPr/>
        </p:nvSpPr>
        <p:spPr>
          <a:xfrm>
            <a:off x="171141" y="1490476"/>
            <a:ext cx="4343318" cy="1635369"/>
          </a:xfrm>
          <a:prstGeom prst="wedgeRoundRectCallout">
            <a:avLst>
              <a:gd name="adj1" fmla="val -20226"/>
              <a:gd name="adj2" fmla="val 66801"/>
              <a:gd name="adj3" fmla="val 16667"/>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タイトル 1"/>
          <p:cNvSpPr>
            <a:spLocks noGrp="1"/>
          </p:cNvSpPr>
          <p:nvPr>
            <p:ph type="title"/>
          </p:nvPr>
        </p:nvSpPr>
        <p:spPr>
          <a:xfrm>
            <a:off x="1251678" y="382385"/>
            <a:ext cx="10178322" cy="905877"/>
          </a:xfrm>
        </p:spPr>
        <p:txBody>
          <a:bodyPr>
            <a:normAutofit/>
          </a:bodyPr>
          <a:lstStyle/>
          <a:p>
            <a:r>
              <a:rPr lang="ja-JP" altLang="en-US" dirty="0" smtClean="0">
                <a:uFillTx/>
              </a:rPr>
              <a:t>仮説①</a:t>
            </a:r>
            <a:r>
              <a:rPr lang="ja-JP" altLang="en-US" dirty="0">
                <a:uFillTx/>
              </a:rPr>
              <a:t>＜品質</a:t>
            </a:r>
            <a:r>
              <a:rPr lang="ja-JP" altLang="en-US" dirty="0" smtClean="0">
                <a:uFillTx/>
              </a:rPr>
              <a:t>＞</a:t>
            </a:r>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29</a:t>
            </a:fld>
            <a:endParaRPr lang="ja-JP" altLang="en-US" dirty="0">
              <a:uFillTx/>
            </a:endParaRPr>
          </a:p>
        </p:txBody>
      </p:sp>
      <p:sp>
        <p:nvSpPr>
          <p:cNvPr id="8" name="正方形/長方形 7"/>
          <p:cNvSpPr>
            <a:spLocks/>
          </p:cNvSpPr>
          <p:nvPr/>
        </p:nvSpPr>
        <p:spPr>
          <a:xfrm>
            <a:off x="364573" y="1646441"/>
            <a:ext cx="4149886" cy="1323439"/>
          </a:xfrm>
          <a:prstGeom prst="rect">
            <a:avLst/>
          </a:prstGeom>
        </p:spPr>
        <p:txBody>
          <a:bodyPr wrap="square">
            <a:spAutoFit/>
          </a:bodyPr>
          <a:lstStyle/>
          <a:p>
            <a:r>
              <a:rPr lang="ja-JP" altLang="en-US" sz="2000" b="1" dirty="0" smtClean="0">
                <a:uFillTx/>
              </a:rPr>
              <a:t>品質重視</a:t>
            </a:r>
            <a:r>
              <a:rPr lang="ja-JP" altLang="en-US" sz="2000" dirty="0" smtClean="0">
                <a:uFillTx/>
              </a:rPr>
              <a:t>の人</a:t>
            </a:r>
            <a:endParaRPr lang="en-US" altLang="ja-JP" sz="2000" dirty="0" smtClean="0">
              <a:uFillTx/>
            </a:endParaRPr>
          </a:p>
          <a:p>
            <a:r>
              <a:rPr lang="ja-JP" altLang="en-US" sz="2000" dirty="0" smtClean="0">
                <a:uFillTx/>
              </a:rPr>
              <a:t>①</a:t>
            </a:r>
            <a:r>
              <a:rPr lang="ja-JP" altLang="en-US" sz="2000" dirty="0" smtClean="0">
                <a:solidFill>
                  <a:srgbClr val="FF0000"/>
                </a:solidFill>
                <a:uFillTx/>
              </a:rPr>
              <a:t>有用性</a:t>
            </a:r>
            <a:r>
              <a:rPr lang="ja-JP" altLang="en-US" sz="2000" dirty="0" smtClean="0">
                <a:uFillTx/>
              </a:rPr>
              <a:t>を重視</a:t>
            </a:r>
            <a:endParaRPr lang="en-US" altLang="ja-JP" sz="2000" dirty="0" smtClean="0">
              <a:uFillTx/>
            </a:endParaRPr>
          </a:p>
          <a:p>
            <a:r>
              <a:rPr lang="ja-JP" altLang="en-US" sz="2000" dirty="0" smtClean="0">
                <a:uFillTx/>
              </a:rPr>
              <a:t>②</a:t>
            </a:r>
            <a:r>
              <a:rPr lang="ja-JP" altLang="en-US" sz="2000" dirty="0">
                <a:solidFill>
                  <a:srgbClr val="FF0000"/>
                </a:solidFill>
                <a:uFillTx/>
              </a:rPr>
              <a:t>信頼</a:t>
            </a:r>
            <a:r>
              <a:rPr lang="ja-JP" altLang="en-US" sz="2000" dirty="0" smtClean="0">
                <a:solidFill>
                  <a:srgbClr val="FF0000"/>
                </a:solidFill>
                <a:uFillTx/>
              </a:rPr>
              <a:t>性</a:t>
            </a:r>
            <a:r>
              <a:rPr lang="ja-JP" altLang="en-US" sz="2000" dirty="0" smtClean="0">
                <a:uFillTx/>
              </a:rPr>
              <a:t>を重視</a:t>
            </a:r>
            <a:endParaRPr lang="en-US" altLang="ja-JP" sz="2000" dirty="0" smtClean="0">
              <a:uFillTx/>
            </a:endParaRPr>
          </a:p>
          <a:p>
            <a:r>
              <a:rPr lang="ja-JP" altLang="en-US" sz="2000" dirty="0" smtClean="0">
                <a:uFillTx/>
              </a:rPr>
              <a:t>③</a:t>
            </a:r>
            <a:r>
              <a:rPr lang="ja-JP" altLang="en-US" sz="2000" dirty="0" smtClean="0">
                <a:solidFill>
                  <a:srgbClr val="FF0000"/>
                </a:solidFill>
                <a:uFillTx/>
              </a:rPr>
              <a:t>予防的な説得メッセージ</a:t>
            </a:r>
            <a:r>
              <a:rPr lang="ja-JP" altLang="en-US" sz="2000" dirty="0" smtClean="0">
                <a:uFillTx/>
              </a:rPr>
              <a:t>に弱い</a:t>
            </a:r>
            <a:endParaRPr lang="en-US" altLang="ja-JP" sz="2000" dirty="0" smtClean="0">
              <a:uFillTx/>
            </a:endParaRPr>
          </a:p>
        </p:txBody>
      </p:sp>
      <p:pic>
        <p:nvPicPr>
          <p:cNvPr id="12" name="図 11"/>
          <p:cNvPicPr>
            <a:picLocks noChangeAspect="1"/>
          </p:cNvPicPr>
          <p:nvPr/>
        </p:nvPicPr>
        <p:blipFill>
          <a:blip r:embed="rId3" cstate="print"/>
          <a:stretch>
            <a:fillRect/>
          </a:stretch>
        </p:blipFill>
        <p:spPr>
          <a:xfrm>
            <a:off x="1131883" y="3211476"/>
            <a:ext cx="1943752" cy="2024742"/>
          </a:xfrm>
          <a:prstGeom prst="rect">
            <a:avLst/>
          </a:prstGeom>
        </p:spPr>
      </p:pic>
      <p:sp>
        <p:nvSpPr>
          <p:cNvPr id="14" name="正方形/長方形 13"/>
          <p:cNvSpPr>
            <a:spLocks/>
          </p:cNvSpPr>
          <p:nvPr/>
        </p:nvSpPr>
        <p:spPr>
          <a:xfrm>
            <a:off x="5064286" y="2638761"/>
            <a:ext cx="4818268" cy="1261884"/>
          </a:xfrm>
          <a:prstGeom prst="rect">
            <a:avLst/>
          </a:prstGeom>
        </p:spPr>
        <p:txBody>
          <a:bodyPr wrap="square">
            <a:spAutoFit/>
          </a:bodyPr>
          <a:lstStyle/>
          <a:p>
            <a:r>
              <a:rPr lang="ja-JP" altLang="en-US" sz="2400" b="1" dirty="0">
                <a:uFillTx/>
              </a:rPr>
              <a:t>②</a:t>
            </a:r>
            <a:r>
              <a:rPr lang="ja-JP" altLang="en-US" sz="2800" b="1" dirty="0" smtClean="0">
                <a:uFillTx/>
              </a:rPr>
              <a:t>データ</a:t>
            </a:r>
            <a:r>
              <a:rPr lang="ja-JP" altLang="en-US" sz="2800" b="1" dirty="0">
                <a:uFillTx/>
              </a:rPr>
              <a:t>重視形式</a:t>
            </a:r>
          </a:p>
          <a:p>
            <a:r>
              <a:rPr lang="ja-JP" altLang="en-US" sz="2400" dirty="0">
                <a:uFillTx/>
              </a:rPr>
              <a:t>　</a:t>
            </a:r>
            <a:r>
              <a:rPr lang="ja-JP" altLang="en-US" sz="2400" dirty="0" smtClean="0">
                <a:uFillTx/>
              </a:rPr>
              <a:t>具体的な数字やデータなど</a:t>
            </a:r>
            <a:endParaRPr lang="en-US" altLang="ja-JP" sz="2400" dirty="0" smtClean="0">
              <a:uFillTx/>
            </a:endParaRPr>
          </a:p>
          <a:p>
            <a:r>
              <a:rPr lang="ja-JP" altLang="en-US" sz="2400" dirty="0">
                <a:solidFill>
                  <a:srgbClr val="FF0000"/>
                </a:solidFill>
                <a:uFillTx/>
              </a:rPr>
              <a:t>　</a:t>
            </a:r>
            <a:r>
              <a:rPr lang="ja-JP" altLang="en-US" sz="2400" dirty="0" smtClean="0">
                <a:solidFill>
                  <a:srgbClr val="FF0000"/>
                </a:solidFill>
                <a:uFillTx/>
              </a:rPr>
              <a:t>信頼</a:t>
            </a:r>
            <a:r>
              <a:rPr lang="ja-JP" altLang="en-US" sz="2400" dirty="0">
                <a:solidFill>
                  <a:srgbClr val="FF0000"/>
                </a:solidFill>
                <a:uFillTx/>
              </a:rPr>
              <a:t>の持てる情報</a:t>
            </a:r>
            <a:r>
              <a:rPr lang="ja-JP" altLang="en-US" sz="2400" dirty="0">
                <a:uFillTx/>
              </a:rPr>
              <a:t>を</a:t>
            </a:r>
            <a:r>
              <a:rPr lang="ja-JP" altLang="en-US" sz="2400" dirty="0" smtClean="0">
                <a:uFillTx/>
              </a:rPr>
              <a:t>用いる</a:t>
            </a:r>
            <a:endParaRPr lang="ja-JP" altLang="en-US" sz="2400" dirty="0">
              <a:uFillTx/>
            </a:endParaRPr>
          </a:p>
        </p:txBody>
      </p:sp>
      <p:sp>
        <p:nvSpPr>
          <p:cNvPr id="15" name="正方形/長方形 14"/>
          <p:cNvSpPr>
            <a:spLocks/>
          </p:cNvSpPr>
          <p:nvPr/>
        </p:nvSpPr>
        <p:spPr>
          <a:xfrm>
            <a:off x="5064286" y="4015916"/>
            <a:ext cx="6629483" cy="892552"/>
          </a:xfrm>
          <a:prstGeom prst="rect">
            <a:avLst/>
          </a:prstGeom>
        </p:spPr>
        <p:txBody>
          <a:bodyPr wrap="square">
            <a:spAutoFit/>
          </a:bodyPr>
          <a:lstStyle/>
          <a:p>
            <a:r>
              <a:rPr lang="ja-JP" altLang="en-US" sz="2400" b="1" dirty="0" smtClean="0">
                <a:uFillTx/>
              </a:rPr>
              <a:t>③</a:t>
            </a:r>
            <a:r>
              <a:rPr lang="ja-JP" altLang="en-US" sz="2800" b="1" dirty="0" smtClean="0">
                <a:uFillTx/>
              </a:rPr>
              <a:t>警告</a:t>
            </a:r>
            <a:r>
              <a:rPr lang="ja-JP" altLang="en-US" sz="2800" b="1" dirty="0">
                <a:uFillTx/>
              </a:rPr>
              <a:t>重視形式</a:t>
            </a:r>
          </a:p>
          <a:p>
            <a:r>
              <a:rPr lang="ja-JP" altLang="en-US" sz="2400" dirty="0">
                <a:uFillTx/>
              </a:rPr>
              <a:t>　警告し、</a:t>
            </a:r>
            <a:r>
              <a:rPr lang="ja-JP" altLang="en-US" sz="2400" dirty="0">
                <a:solidFill>
                  <a:srgbClr val="FF0000"/>
                </a:solidFill>
                <a:uFillTx/>
              </a:rPr>
              <a:t>不安感</a:t>
            </a:r>
            <a:r>
              <a:rPr lang="ja-JP" altLang="en-US" sz="2400" dirty="0" smtClean="0">
                <a:solidFill>
                  <a:srgbClr val="FF0000"/>
                </a:solidFill>
                <a:uFillTx/>
              </a:rPr>
              <a:t>を与えた</a:t>
            </a:r>
            <a:r>
              <a:rPr lang="ja-JP" altLang="en-US" sz="2400" dirty="0">
                <a:solidFill>
                  <a:srgbClr val="FF0000"/>
                </a:solidFill>
                <a:uFillTx/>
              </a:rPr>
              <a:t>後</a:t>
            </a:r>
            <a:r>
              <a:rPr lang="ja-JP" altLang="en-US" sz="2400" dirty="0" smtClean="0">
                <a:solidFill>
                  <a:srgbClr val="FF0000"/>
                </a:solidFill>
                <a:uFillTx/>
              </a:rPr>
              <a:t>にアピール</a:t>
            </a:r>
            <a:r>
              <a:rPr lang="ja-JP" altLang="en-US" sz="2400" dirty="0" smtClean="0">
                <a:uFillTx/>
              </a:rPr>
              <a:t>する</a:t>
            </a:r>
            <a:endParaRPr lang="en-US" altLang="ja-JP" sz="2400" dirty="0">
              <a:uFillTx/>
            </a:endParaRPr>
          </a:p>
        </p:txBody>
      </p:sp>
      <p:sp>
        <p:nvSpPr>
          <p:cNvPr id="16" name="正方形/長方形 15"/>
          <p:cNvSpPr>
            <a:spLocks/>
          </p:cNvSpPr>
          <p:nvPr/>
        </p:nvSpPr>
        <p:spPr>
          <a:xfrm>
            <a:off x="5064286" y="1629174"/>
            <a:ext cx="4906191" cy="892552"/>
          </a:xfrm>
          <a:prstGeom prst="rect">
            <a:avLst/>
          </a:prstGeom>
        </p:spPr>
        <p:txBody>
          <a:bodyPr wrap="square">
            <a:spAutoFit/>
          </a:bodyPr>
          <a:lstStyle/>
          <a:p>
            <a:r>
              <a:rPr lang="ja-JP" altLang="en-US" sz="2400" b="1" dirty="0">
                <a:uFillTx/>
              </a:rPr>
              <a:t>①</a:t>
            </a:r>
            <a:r>
              <a:rPr lang="ja-JP" altLang="en-US" sz="2800" b="1" dirty="0" smtClean="0">
                <a:uFillTx/>
              </a:rPr>
              <a:t>効用</a:t>
            </a:r>
            <a:r>
              <a:rPr lang="ja-JP" altLang="en-US" sz="2800" b="1" dirty="0">
                <a:uFillTx/>
              </a:rPr>
              <a:t>・利益重視形式</a:t>
            </a:r>
          </a:p>
          <a:p>
            <a:r>
              <a:rPr lang="ja-JP" altLang="en-US" sz="2400" dirty="0">
                <a:uFillTx/>
              </a:rPr>
              <a:t>　</a:t>
            </a:r>
            <a:r>
              <a:rPr lang="ja-JP" altLang="en-US" sz="2400" dirty="0" smtClean="0">
                <a:uFillTx/>
              </a:rPr>
              <a:t>消費者の</a:t>
            </a:r>
            <a:r>
              <a:rPr lang="ja-JP" altLang="en-US" sz="2400" dirty="0" smtClean="0">
                <a:solidFill>
                  <a:srgbClr val="FF0000"/>
                </a:solidFill>
                <a:uFillTx/>
              </a:rPr>
              <a:t>利益</a:t>
            </a:r>
            <a:r>
              <a:rPr lang="ja-JP" altLang="en-US" sz="2400" dirty="0">
                <a:solidFill>
                  <a:srgbClr val="FF0000"/>
                </a:solidFill>
                <a:uFillTx/>
              </a:rPr>
              <a:t>を具体的に</a:t>
            </a:r>
            <a:r>
              <a:rPr lang="ja-JP" altLang="en-US" sz="2400" dirty="0" smtClean="0">
                <a:uFillTx/>
              </a:rPr>
              <a:t>述べる</a:t>
            </a:r>
            <a:endParaRPr lang="ja-JP" altLang="en-US" sz="2400" dirty="0">
              <a:uFillTx/>
            </a:endParaRPr>
          </a:p>
        </p:txBody>
      </p:sp>
      <p:sp>
        <p:nvSpPr>
          <p:cNvPr id="3" name="V 字形矢印 2"/>
          <p:cNvSpPr>
            <a:spLocks/>
          </p:cNvSpPr>
          <p:nvPr/>
        </p:nvSpPr>
        <p:spPr>
          <a:xfrm>
            <a:off x="4044380" y="3211476"/>
            <a:ext cx="914400" cy="94956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5" name="テキスト ボックス 4"/>
          <p:cNvSpPr txBox="1">
            <a:spLocks/>
          </p:cNvSpPr>
          <p:nvPr/>
        </p:nvSpPr>
        <p:spPr>
          <a:xfrm>
            <a:off x="9239127" y="4870067"/>
            <a:ext cx="2952873" cy="523220"/>
          </a:xfrm>
          <a:prstGeom prst="rect">
            <a:avLst/>
          </a:prstGeom>
          <a:noFill/>
        </p:spPr>
        <p:txBody>
          <a:bodyPr wrap="square" rtlCol="0">
            <a:spAutoFit/>
          </a:bodyPr>
          <a:lstStyle/>
          <a:p>
            <a:r>
              <a:rPr kumimoji="1" lang="ja-JP" altLang="en-US" sz="2800" dirty="0" smtClean="0">
                <a:uFillTx/>
              </a:rPr>
              <a:t>を高く評価する</a:t>
            </a:r>
            <a:endParaRPr kumimoji="1" lang="ja-JP" altLang="en-US" sz="2800" dirty="0">
              <a:uFillTx/>
            </a:endParaRPr>
          </a:p>
        </p:txBody>
      </p:sp>
      <p:sp>
        <p:nvSpPr>
          <p:cNvPr id="18" name="正方形/長方形 17"/>
          <p:cNvSpPr>
            <a:spLocks/>
          </p:cNvSpPr>
          <p:nvPr/>
        </p:nvSpPr>
        <p:spPr>
          <a:xfrm>
            <a:off x="1376582" y="5529903"/>
            <a:ext cx="8939396" cy="81668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smtClean="0">
                <a:solidFill>
                  <a:schemeClr val="tx1"/>
                </a:solidFill>
                <a:uFillTx/>
              </a:rPr>
              <a:t>1-a.</a:t>
            </a:r>
            <a:r>
              <a:rPr lang="ja-JP" altLang="en-US" sz="2000" dirty="0" smtClean="0">
                <a:solidFill>
                  <a:schemeClr val="tx1"/>
                </a:solidFill>
                <a:uFillTx/>
              </a:rPr>
              <a:t>品質</a:t>
            </a:r>
            <a:r>
              <a:rPr lang="ja-JP" altLang="en-US" sz="2000" dirty="0">
                <a:solidFill>
                  <a:schemeClr val="tx1"/>
                </a:solidFill>
                <a:uFillTx/>
              </a:rPr>
              <a:t>を重視する</a:t>
            </a:r>
            <a:r>
              <a:rPr lang="ja-JP" altLang="en-US" sz="2000" dirty="0" smtClean="0">
                <a:solidFill>
                  <a:schemeClr val="tx1"/>
                </a:solidFill>
                <a:uFillTx/>
              </a:rPr>
              <a:t>ほど、</a:t>
            </a:r>
            <a:endParaRPr lang="en-US" altLang="ja-JP" sz="2000" dirty="0" smtClean="0">
              <a:solidFill>
                <a:schemeClr val="tx1"/>
              </a:solidFill>
              <a:uFillTx/>
            </a:endParaRPr>
          </a:p>
          <a:p>
            <a:r>
              <a:rPr lang="en-US" altLang="ja-JP" sz="2000" dirty="0" smtClean="0">
                <a:solidFill>
                  <a:schemeClr val="tx1"/>
                </a:solidFill>
                <a:uFillTx/>
              </a:rPr>
              <a:t>(1)</a:t>
            </a:r>
            <a:r>
              <a:rPr lang="ja-JP" altLang="en-US" sz="2000" dirty="0" smtClean="0">
                <a:solidFill>
                  <a:schemeClr val="tx1"/>
                </a:solidFill>
                <a:uFillTx/>
              </a:rPr>
              <a:t> </a:t>
            </a:r>
            <a:r>
              <a:rPr lang="ja-JP" altLang="en-US" sz="2000" dirty="0">
                <a:solidFill>
                  <a:schemeClr val="tx1"/>
                </a:solidFill>
                <a:uFillTx/>
              </a:rPr>
              <a:t>警告</a:t>
            </a:r>
            <a:r>
              <a:rPr lang="ja-JP" altLang="en-US" sz="2000" dirty="0" smtClean="0">
                <a:solidFill>
                  <a:schemeClr val="tx1"/>
                </a:solidFill>
                <a:uFillTx/>
              </a:rPr>
              <a:t>重視　</a:t>
            </a:r>
            <a:r>
              <a:rPr lang="en-US" altLang="ja-JP" sz="2000" dirty="0" smtClean="0">
                <a:solidFill>
                  <a:schemeClr val="tx1"/>
                </a:solidFill>
                <a:uFillTx/>
              </a:rPr>
              <a:t>(2)</a:t>
            </a:r>
            <a:r>
              <a:rPr lang="ja-JP" altLang="en-US" sz="2000" dirty="0" smtClean="0">
                <a:solidFill>
                  <a:schemeClr val="tx1"/>
                </a:solidFill>
                <a:uFillTx/>
              </a:rPr>
              <a:t>データ重視　</a:t>
            </a:r>
            <a:r>
              <a:rPr lang="en-US" altLang="ja-JP" sz="2000" dirty="0" smtClean="0">
                <a:solidFill>
                  <a:schemeClr val="tx1"/>
                </a:solidFill>
                <a:uFillTx/>
              </a:rPr>
              <a:t>(3)</a:t>
            </a:r>
            <a:r>
              <a:rPr lang="ja-JP" altLang="en-US" sz="2000" dirty="0" smtClean="0">
                <a:solidFill>
                  <a:schemeClr val="tx1"/>
                </a:solidFill>
                <a:uFillTx/>
              </a:rPr>
              <a:t>効用･利益重視形式広告　を</a:t>
            </a:r>
            <a:r>
              <a:rPr lang="ja-JP" altLang="en-US" sz="2000" dirty="0">
                <a:solidFill>
                  <a:schemeClr val="tx1"/>
                </a:solidFill>
                <a:uFillTx/>
              </a:rPr>
              <a:t>高く評価する</a:t>
            </a:r>
            <a:r>
              <a:rPr lang="ja-JP" altLang="en-US" sz="2000" dirty="0" smtClean="0">
                <a:solidFill>
                  <a:schemeClr val="tx1"/>
                </a:solidFill>
                <a:uFillTx/>
              </a:rPr>
              <a:t>。</a:t>
            </a:r>
            <a:endParaRPr lang="en-US" altLang="ja-JP" sz="2000" dirty="0">
              <a:solidFill>
                <a:schemeClr val="tx1"/>
              </a:solidFill>
              <a:uFillTx/>
            </a:endParaRPr>
          </a:p>
        </p:txBody>
      </p:sp>
      <p:sp>
        <p:nvSpPr>
          <p:cNvPr id="7" name="日付プレースホルダー 6"/>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a:spLocks noGrp="1"/>
          </p:cNvSpPr>
          <p:nvPr>
            <p:ph type="title"/>
          </p:nvPr>
        </p:nvSpPr>
        <p:spPr>
          <a:xfrm>
            <a:off x="455935" y="202366"/>
            <a:ext cx="10515600" cy="1325563"/>
          </a:xfrm>
        </p:spPr>
        <p:txBody>
          <a:bodyPr>
            <a:normAutofit/>
          </a:bodyPr>
          <a:lstStyle/>
          <a:p>
            <a:r>
              <a:rPr kumimoji="1" lang="ja-JP" altLang="en-US" dirty="0">
                <a:uFillTx/>
              </a:rPr>
              <a:t>はじめに　</a:t>
            </a:r>
          </a:p>
        </p:txBody>
      </p:sp>
      <p:sp>
        <p:nvSpPr>
          <p:cNvPr id="3" name="テキスト ボックス 2"/>
          <p:cNvSpPr txBox="1">
            <a:spLocks/>
          </p:cNvSpPr>
          <p:nvPr/>
        </p:nvSpPr>
        <p:spPr>
          <a:xfrm>
            <a:off x="5851803" y="2203098"/>
            <a:ext cx="6340197" cy="3785652"/>
          </a:xfrm>
          <a:prstGeom prst="rect">
            <a:avLst/>
          </a:prstGeom>
          <a:noFill/>
        </p:spPr>
        <p:txBody>
          <a:bodyPr wrap="none" rtlCol="0">
            <a:spAutoFit/>
          </a:bodyPr>
          <a:lstStyle/>
          <a:p>
            <a:r>
              <a:rPr kumimoji="1" lang="ja-JP" altLang="en-US" sz="2400" dirty="0">
                <a:uFillTx/>
              </a:rPr>
              <a:t>・</a:t>
            </a:r>
            <a:r>
              <a:rPr lang="en-US" altLang="ja-JP" sz="2400" dirty="0">
                <a:uFillTx/>
              </a:rPr>
              <a:t>4</a:t>
            </a:r>
            <a:r>
              <a:rPr lang="ja-JP" altLang="en-US" sz="2400" dirty="0">
                <a:uFillTx/>
              </a:rPr>
              <a:t>人に</a:t>
            </a:r>
            <a:r>
              <a:rPr lang="en-US" altLang="ja-JP" sz="2400" dirty="0">
                <a:uFillTx/>
              </a:rPr>
              <a:t>1</a:t>
            </a:r>
            <a:r>
              <a:rPr lang="ja-JP" altLang="en-US" sz="2400" dirty="0">
                <a:uFillTx/>
              </a:rPr>
              <a:t>人が高齢者の時代となっている</a:t>
            </a:r>
          </a:p>
          <a:p>
            <a:r>
              <a:rPr kumimoji="1" lang="ja-JP" altLang="en-US" sz="2400" dirty="0">
                <a:uFillTx/>
              </a:rPr>
              <a:t>・</a:t>
            </a:r>
            <a:r>
              <a:rPr kumimoji="1" lang="ja-JP" altLang="en-US" sz="2400" u="sng" dirty="0">
                <a:uFillTx/>
              </a:rPr>
              <a:t>シニアの消費額も増加している</a:t>
            </a:r>
            <a:endParaRPr kumimoji="1" lang="en-US" altLang="ja-JP" sz="2400" u="sng" dirty="0">
              <a:uFillTx/>
            </a:endParaRPr>
          </a:p>
          <a:p>
            <a:endParaRPr kumimoji="1" lang="en-US" altLang="ja-JP" sz="2400" dirty="0">
              <a:uFillTx/>
            </a:endParaRPr>
          </a:p>
          <a:p>
            <a:endParaRPr lang="en-US" altLang="ja-JP" sz="2400" dirty="0">
              <a:uFillTx/>
            </a:endParaRPr>
          </a:p>
          <a:p>
            <a:endParaRPr lang="en-US" altLang="ja-JP" sz="2400" dirty="0">
              <a:uFillTx/>
            </a:endParaRPr>
          </a:p>
          <a:p>
            <a:r>
              <a:rPr kumimoji="1" lang="ja-JP" altLang="en-US" sz="2400" dirty="0">
                <a:uFillTx/>
              </a:rPr>
              <a:t>シニアは今もこれからも</a:t>
            </a:r>
            <a:r>
              <a:rPr kumimoji="1" lang="ja-JP" altLang="en-US" sz="2400" b="1" dirty="0">
                <a:solidFill>
                  <a:srgbClr val="FF0000"/>
                </a:solidFill>
                <a:uFillTx/>
              </a:rPr>
              <a:t>有力な市場</a:t>
            </a:r>
            <a:r>
              <a:rPr kumimoji="1" lang="ja-JP" altLang="en-US" sz="2400" dirty="0">
                <a:uFillTx/>
              </a:rPr>
              <a:t>であり、</a:t>
            </a:r>
            <a:endParaRPr kumimoji="1" lang="en-US" altLang="ja-JP" sz="2400" dirty="0">
              <a:uFillTx/>
            </a:endParaRPr>
          </a:p>
          <a:p>
            <a:r>
              <a:rPr kumimoji="1" lang="ja-JP" altLang="en-US" sz="2400" dirty="0">
                <a:uFillTx/>
              </a:rPr>
              <a:t>効果的なマーケティングを行うことが重要。</a:t>
            </a:r>
            <a:endParaRPr kumimoji="1" lang="en-US" altLang="ja-JP" sz="2400" dirty="0">
              <a:uFillTx/>
            </a:endParaRPr>
          </a:p>
          <a:p>
            <a:endParaRPr kumimoji="1" lang="en-US" altLang="ja-JP" sz="2400" dirty="0">
              <a:uFillTx/>
            </a:endParaRPr>
          </a:p>
          <a:p>
            <a:endParaRPr kumimoji="1" lang="en-US" altLang="ja-JP" sz="2400" dirty="0">
              <a:uFillTx/>
            </a:endParaRPr>
          </a:p>
          <a:p>
            <a:endParaRPr kumimoji="1" lang="en-US" altLang="ja-JP" sz="2400" dirty="0">
              <a:uFillTx/>
            </a:endParaRPr>
          </a:p>
        </p:txBody>
      </p:sp>
      <p:sp>
        <p:nvSpPr>
          <p:cNvPr id="7" name="矢印: 下 6"/>
          <p:cNvSpPr>
            <a:spLocks/>
          </p:cNvSpPr>
          <p:nvPr/>
        </p:nvSpPr>
        <p:spPr>
          <a:xfrm>
            <a:off x="8346153" y="3186040"/>
            <a:ext cx="675748"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uFillTx/>
            </a:endParaRPr>
          </a:p>
        </p:txBody>
      </p:sp>
      <p:sp>
        <p:nvSpPr>
          <p:cNvPr id="2" name="スライド番号プレースホルダー 1"/>
          <p:cNvSpPr>
            <a:spLocks noGrp="1"/>
          </p:cNvSpPr>
          <p:nvPr>
            <p:ph type="sldNum" sz="quarter" idx="12"/>
          </p:nvPr>
        </p:nvSpPr>
        <p:spPr/>
        <p:txBody>
          <a:bodyPr/>
          <a:lstStyle/>
          <a:p>
            <a:fld id="{2AA69C73-8DE1-4D3E-BC74-44635FA0176F}" type="slidenum">
              <a:rPr lang="ja-JP" altLang="en-US" smtClean="0">
                <a:uFillTx/>
              </a:rPr>
              <a:pPr/>
              <a:t>3</a:t>
            </a:fld>
            <a:endParaRPr lang="ja-JP" altLang="en-US" dirty="0">
              <a:uFillTx/>
            </a:endParaRPr>
          </a:p>
        </p:txBody>
      </p:sp>
      <p:graphicFrame>
        <p:nvGraphicFramePr>
          <p:cNvPr id="15" name="グラフ 14"/>
          <p:cNvGraphicFramePr/>
          <p:nvPr/>
        </p:nvGraphicFramePr>
        <p:xfrm>
          <a:off x="354842" y="1798320"/>
          <a:ext cx="5794498" cy="3665371"/>
        </p:xfrm>
        <a:graphic>
          <a:graphicData uri="http://schemas.openxmlformats.org/drawingml/2006/chart">
            <c:chart xmlns:c="http://schemas.openxmlformats.org/drawingml/2006/chart" xmlns:r="http://schemas.openxmlformats.org/officeDocument/2006/relationships" r:id="rId2"/>
          </a:graphicData>
        </a:graphic>
      </p:graphicFrame>
      <p:sp>
        <p:nvSpPr>
          <p:cNvPr id="17" name="テキスト ボックス 16"/>
          <p:cNvSpPr txBox="1">
            <a:spLocks/>
          </p:cNvSpPr>
          <p:nvPr/>
        </p:nvSpPr>
        <p:spPr>
          <a:xfrm>
            <a:off x="453284" y="2033821"/>
            <a:ext cx="1596788" cy="338554"/>
          </a:xfrm>
          <a:prstGeom prst="rect">
            <a:avLst/>
          </a:prstGeom>
          <a:noFill/>
        </p:spPr>
        <p:txBody>
          <a:bodyPr wrap="square" rtlCol="0">
            <a:spAutoFit/>
          </a:bodyPr>
          <a:lstStyle/>
          <a:p>
            <a:r>
              <a:rPr kumimoji="1" lang="en-US" altLang="ja-JP" sz="1600" dirty="0">
                <a:uFillTx/>
              </a:rPr>
              <a:t>(</a:t>
            </a:r>
            <a:r>
              <a:rPr kumimoji="1" lang="ja-JP" altLang="en-US" sz="1600" dirty="0">
                <a:uFillTx/>
              </a:rPr>
              <a:t>単位：兆円</a:t>
            </a:r>
            <a:r>
              <a:rPr kumimoji="1" lang="en-US" altLang="ja-JP" sz="1600" dirty="0">
                <a:uFillTx/>
              </a:rPr>
              <a:t>)</a:t>
            </a:r>
            <a:endParaRPr kumimoji="1" lang="ja-JP" altLang="en-US" sz="1600" dirty="0">
              <a:uFillTx/>
            </a:endParaRPr>
          </a:p>
        </p:txBody>
      </p:sp>
      <p:sp>
        <p:nvSpPr>
          <p:cNvPr id="18" name="テキスト ボックス 17"/>
          <p:cNvSpPr txBox="1">
            <a:spLocks/>
          </p:cNvSpPr>
          <p:nvPr/>
        </p:nvSpPr>
        <p:spPr>
          <a:xfrm>
            <a:off x="833196" y="5619418"/>
            <a:ext cx="4188384" cy="369332"/>
          </a:xfrm>
          <a:prstGeom prst="rect">
            <a:avLst/>
          </a:prstGeom>
          <a:noFill/>
        </p:spPr>
        <p:txBody>
          <a:bodyPr wrap="square" rtlCol="0">
            <a:spAutoFit/>
          </a:bodyPr>
          <a:lstStyle/>
          <a:p>
            <a:r>
              <a:rPr lang="ja-JP" altLang="en-US" dirty="0">
                <a:uFillTx/>
              </a:rPr>
              <a:t>出典：みずほ産業調査 </a:t>
            </a:r>
            <a:r>
              <a:rPr lang="en-US" altLang="ja-JP" dirty="0">
                <a:uFillTx/>
              </a:rPr>
              <a:t>Vol39 (2012</a:t>
            </a:r>
            <a:r>
              <a:rPr lang="ja-JP" altLang="en-US" dirty="0">
                <a:uFillTx/>
              </a:rPr>
              <a:t>年）</a:t>
            </a:r>
            <a:endParaRPr kumimoji="1" lang="ja-JP" altLang="en-US" dirty="0">
              <a:uFillTx/>
            </a:endParaRPr>
          </a:p>
        </p:txBody>
      </p:sp>
      <p:sp>
        <p:nvSpPr>
          <p:cNvPr id="5" name="テキスト ボックス 4"/>
          <p:cNvSpPr txBox="1">
            <a:spLocks/>
          </p:cNvSpPr>
          <p:nvPr/>
        </p:nvSpPr>
        <p:spPr>
          <a:xfrm>
            <a:off x="6114285" y="5202081"/>
            <a:ext cx="5815232" cy="523220"/>
          </a:xfrm>
          <a:prstGeom prst="rect">
            <a:avLst/>
          </a:prstGeom>
          <a:noFill/>
        </p:spPr>
        <p:txBody>
          <a:bodyPr wrap="square" rtlCol="0">
            <a:spAutoFit/>
          </a:bodyPr>
          <a:lstStyle/>
          <a:p>
            <a:r>
              <a:rPr lang="ja-JP" altLang="en-US" sz="2800" b="1" u="sng" dirty="0">
                <a:uFillTx/>
              </a:rPr>
              <a:t>本</a:t>
            </a:r>
            <a:r>
              <a:rPr kumimoji="1" lang="ja-JP" altLang="en-US" sz="2800" b="1" u="sng" dirty="0" smtClean="0">
                <a:uFillTx/>
              </a:rPr>
              <a:t>研究ではシニア市場に着目</a:t>
            </a:r>
            <a:endParaRPr kumimoji="1" lang="ja-JP" altLang="en-US" sz="2800" b="1" u="sng"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28261" y="2101055"/>
            <a:ext cx="4582312" cy="1485899"/>
          </a:xfrm>
        </p:spPr>
        <p:txBody>
          <a:bodyPr>
            <a:noAutofit/>
          </a:bodyPr>
          <a:lstStyle/>
          <a:p>
            <a:pPr marL="0" indent="0">
              <a:buNone/>
            </a:pPr>
            <a:r>
              <a:rPr kumimoji="1" lang="ja-JP" altLang="en-US" b="1" dirty="0" smtClean="0">
                <a:solidFill>
                  <a:schemeClr val="tx1"/>
                </a:solidFill>
                <a:uFillTx/>
                <a:latin typeface="+mn-ea"/>
              </a:rPr>
              <a:t>情報探索が活発</a:t>
            </a:r>
            <a:r>
              <a:rPr kumimoji="1" lang="ja-JP" altLang="en-US" dirty="0" smtClean="0">
                <a:solidFill>
                  <a:schemeClr val="tx1"/>
                </a:solidFill>
                <a:uFillTx/>
                <a:latin typeface="+mn-ea"/>
              </a:rPr>
              <a:t>な人</a:t>
            </a:r>
            <a:endParaRPr kumimoji="1" lang="en-US" altLang="ja-JP" dirty="0" smtClean="0">
              <a:solidFill>
                <a:schemeClr val="tx1"/>
              </a:solidFill>
              <a:uFillTx/>
              <a:latin typeface="+mn-ea"/>
            </a:endParaRPr>
          </a:p>
          <a:p>
            <a:pPr marL="0" indent="0">
              <a:buNone/>
            </a:pPr>
            <a:r>
              <a:rPr lang="ja-JP" altLang="en-US" dirty="0">
                <a:solidFill>
                  <a:schemeClr val="tx1"/>
                </a:solidFill>
                <a:uFillTx/>
                <a:latin typeface="+mn-ea"/>
              </a:rPr>
              <a:t>・</a:t>
            </a:r>
            <a:r>
              <a:rPr lang="ja-JP" altLang="en-US" dirty="0" smtClean="0">
                <a:solidFill>
                  <a:srgbClr val="FF0000"/>
                </a:solidFill>
                <a:uFillTx/>
                <a:latin typeface="+mn-ea"/>
              </a:rPr>
              <a:t>情報</a:t>
            </a:r>
            <a:r>
              <a:rPr lang="ja-JP" altLang="en-US" dirty="0">
                <a:solidFill>
                  <a:srgbClr val="FF0000"/>
                </a:solidFill>
                <a:uFillTx/>
                <a:latin typeface="+mn-ea"/>
              </a:rPr>
              <a:t>処理能力</a:t>
            </a:r>
            <a:r>
              <a:rPr lang="ja-JP" altLang="en-US" dirty="0">
                <a:solidFill>
                  <a:schemeClr val="tx1"/>
                </a:solidFill>
                <a:uFillTx/>
                <a:latin typeface="+mn-ea"/>
              </a:rPr>
              <a:t>が</a:t>
            </a:r>
            <a:r>
              <a:rPr lang="ja-JP" altLang="en-US" dirty="0" smtClean="0">
                <a:solidFill>
                  <a:schemeClr val="tx1"/>
                </a:solidFill>
                <a:uFillTx/>
                <a:latin typeface="+mn-ea"/>
              </a:rPr>
              <a:t>高い</a:t>
            </a:r>
            <a:endParaRPr lang="en-US" altLang="ja-JP" dirty="0">
              <a:solidFill>
                <a:schemeClr val="tx1"/>
              </a:solidFill>
              <a:uFillTx/>
              <a:latin typeface="+mn-ea"/>
            </a:endParaRPr>
          </a:p>
          <a:p>
            <a:pPr marL="0" indent="0">
              <a:buNone/>
            </a:pPr>
            <a:r>
              <a:rPr lang="ja-JP" altLang="en-US" dirty="0" smtClean="0">
                <a:solidFill>
                  <a:schemeClr val="tx1"/>
                </a:solidFill>
                <a:uFillTx/>
                <a:latin typeface="+mn-ea"/>
              </a:rPr>
              <a:t>・</a:t>
            </a:r>
            <a:r>
              <a:rPr lang="ja-JP" altLang="en-US" dirty="0" smtClean="0">
                <a:solidFill>
                  <a:srgbClr val="FF0000"/>
                </a:solidFill>
                <a:uFillTx/>
                <a:latin typeface="+mn-ea"/>
              </a:rPr>
              <a:t>データ</a:t>
            </a:r>
            <a:r>
              <a:rPr lang="ja-JP" altLang="en-US" dirty="0">
                <a:solidFill>
                  <a:schemeClr val="tx1"/>
                </a:solidFill>
                <a:uFillTx/>
                <a:latin typeface="+mn-ea"/>
              </a:rPr>
              <a:t>などの</a:t>
            </a:r>
            <a:r>
              <a:rPr lang="ja-JP" altLang="en-US" dirty="0">
                <a:solidFill>
                  <a:srgbClr val="FF0000"/>
                </a:solidFill>
                <a:uFillTx/>
                <a:latin typeface="+mn-ea"/>
              </a:rPr>
              <a:t>複雑な情報</a:t>
            </a:r>
            <a:r>
              <a:rPr lang="ja-JP" altLang="en-US" dirty="0">
                <a:solidFill>
                  <a:schemeClr val="tx1"/>
                </a:solidFill>
                <a:uFillTx/>
                <a:latin typeface="+mn-ea"/>
              </a:rPr>
              <a:t>を理解</a:t>
            </a:r>
            <a:r>
              <a:rPr lang="ja-JP" altLang="en-US" dirty="0" smtClean="0">
                <a:solidFill>
                  <a:schemeClr val="tx1"/>
                </a:solidFill>
                <a:uFillTx/>
                <a:latin typeface="+mn-ea"/>
              </a:rPr>
              <a:t>する</a:t>
            </a:r>
            <a:endParaRPr lang="en-US" altLang="ja-JP" dirty="0">
              <a:solidFill>
                <a:schemeClr val="tx1"/>
              </a:solidFill>
              <a:uFillTx/>
              <a:latin typeface="+mn-ea"/>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solidFill>
                  <a:srgbClr val="000000">
                    <a:lumMod val="65000"/>
                    <a:lumOff val="35000"/>
                  </a:srgbClr>
                </a:solidFill>
                <a:uFillTx/>
              </a:rPr>
              <a:pPr/>
              <a:t>30</a:t>
            </a:fld>
            <a:endParaRPr lang="ja-JP" altLang="en-US" dirty="0">
              <a:solidFill>
                <a:srgbClr val="000000">
                  <a:lumMod val="65000"/>
                  <a:lumOff val="35000"/>
                </a:srgbClr>
              </a:solidFill>
              <a:uFillTx/>
            </a:endParaRPr>
          </a:p>
        </p:txBody>
      </p:sp>
      <p:sp>
        <p:nvSpPr>
          <p:cNvPr id="8" name="正方形/長方形 7"/>
          <p:cNvSpPr>
            <a:spLocks/>
          </p:cNvSpPr>
          <p:nvPr/>
        </p:nvSpPr>
        <p:spPr>
          <a:xfrm>
            <a:off x="8000386" y="1716337"/>
            <a:ext cx="1334191" cy="338554"/>
          </a:xfrm>
          <a:prstGeom prst="rect">
            <a:avLst/>
          </a:prstGeom>
        </p:spPr>
        <p:txBody>
          <a:bodyPr wrap="square">
            <a:spAutoFit/>
          </a:bodyPr>
          <a:lstStyle/>
          <a:p>
            <a:r>
              <a:rPr lang="ja-JP" altLang="en-US" sz="1600" dirty="0">
                <a:solidFill>
                  <a:srgbClr val="000000"/>
                </a:solidFill>
                <a:uFillTx/>
              </a:rPr>
              <a:t>青木</a:t>
            </a:r>
            <a:r>
              <a:rPr lang="en-US" altLang="ja-JP" sz="1600" dirty="0">
                <a:solidFill>
                  <a:srgbClr val="000000"/>
                </a:solidFill>
                <a:uFillTx/>
              </a:rPr>
              <a:t>(1982</a:t>
            </a:r>
            <a:r>
              <a:rPr lang="en-US" altLang="ja-JP" sz="1600" dirty="0" smtClean="0">
                <a:solidFill>
                  <a:srgbClr val="000000"/>
                </a:solidFill>
                <a:uFillTx/>
              </a:rPr>
              <a:t>)</a:t>
            </a:r>
            <a:endParaRPr lang="ja-JP" altLang="en-US" sz="1600" dirty="0">
              <a:solidFill>
                <a:srgbClr val="000000"/>
              </a:solidFill>
              <a:uFillTx/>
            </a:endParaRPr>
          </a:p>
        </p:txBody>
      </p:sp>
      <p:sp>
        <p:nvSpPr>
          <p:cNvPr id="11" name="正方形/長方形 10"/>
          <p:cNvSpPr>
            <a:spLocks/>
          </p:cNvSpPr>
          <p:nvPr/>
        </p:nvSpPr>
        <p:spPr>
          <a:xfrm>
            <a:off x="639297" y="1254672"/>
            <a:ext cx="8380591" cy="461665"/>
          </a:xfrm>
          <a:prstGeom prst="rect">
            <a:avLst/>
          </a:prstGeom>
        </p:spPr>
        <p:txBody>
          <a:bodyPr wrap="square">
            <a:spAutoFit/>
          </a:bodyPr>
          <a:lstStyle/>
          <a:p>
            <a:r>
              <a:rPr lang="ja-JP" altLang="en-US" sz="2400" dirty="0" smtClean="0">
                <a:uFillTx/>
              </a:rPr>
              <a:t>情報処理能力が高ければ高いほど、外部探索量も多くなる</a:t>
            </a:r>
            <a:endParaRPr lang="en-US" altLang="ja-JP" sz="2400" dirty="0">
              <a:uFillTx/>
            </a:endParaRPr>
          </a:p>
        </p:txBody>
      </p:sp>
      <p:cxnSp>
        <p:nvCxnSpPr>
          <p:cNvPr id="16" name="直線コネクタ 15"/>
          <p:cNvCxnSpPr/>
          <p:nvPr/>
        </p:nvCxnSpPr>
        <p:spPr>
          <a:xfrm>
            <a:off x="729481" y="1667965"/>
            <a:ext cx="7938001" cy="602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角丸四角形吹き出し 16"/>
          <p:cNvSpPr>
            <a:spLocks/>
          </p:cNvSpPr>
          <p:nvPr/>
        </p:nvSpPr>
        <p:spPr>
          <a:xfrm>
            <a:off x="428316" y="1930263"/>
            <a:ext cx="4961385" cy="1635369"/>
          </a:xfrm>
          <a:prstGeom prst="wedgeRoundRectCallout">
            <a:avLst>
              <a:gd name="adj1" fmla="val -24639"/>
              <a:gd name="adj2" fmla="val 66013"/>
              <a:gd name="adj3" fmla="val 16667"/>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8" name="V 字形矢印 17"/>
          <p:cNvSpPr>
            <a:spLocks/>
          </p:cNvSpPr>
          <p:nvPr/>
        </p:nvSpPr>
        <p:spPr>
          <a:xfrm>
            <a:off x="5087584" y="3736424"/>
            <a:ext cx="914400" cy="94956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pic>
        <p:nvPicPr>
          <p:cNvPr id="9" name="図 8"/>
          <p:cNvPicPr>
            <a:picLocks noChangeAspect="1"/>
          </p:cNvPicPr>
          <p:nvPr/>
        </p:nvPicPr>
        <p:blipFill>
          <a:blip r:embed="rId2"/>
          <a:stretch>
            <a:fillRect/>
          </a:stretch>
        </p:blipFill>
        <p:spPr>
          <a:xfrm>
            <a:off x="1608847" y="3148503"/>
            <a:ext cx="2866454" cy="2880858"/>
          </a:xfrm>
          <a:prstGeom prst="rect">
            <a:avLst/>
          </a:prstGeom>
        </p:spPr>
      </p:pic>
      <p:sp>
        <p:nvSpPr>
          <p:cNvPr id="10" name="正方形/長方形 9"/>
          <p:cNvSpPr>
            <a:spLocks/>
          </p:cNvSpPr>
          <p:nvPr/>
        </p:nvSpPr>
        <p:spPr>
          <a:xfrm>
            <a:off x="6367643" y="3262134"/>
            <a:ext cx="4610637" cy="1261884"/>
          </a:xfrm>
          <a:prstGeom prst="rect">
            <a:avLst/>
          </a:prstGeom>
        </p:spPr>
        <p:txBody>
          <a:bodyPr wrap="square">
            <a:spAutoFit/>
          </a:bodyPr>
          <a:lstStyle/>
          <a:p>
            <a:r>
              <a:rPr lang="ja-JP" altLang="en-US" sz="2800" b="1" dirty="0">
                <a:uFillTx/>
              </a:rPr>
              <a:t>データ重視形式</a:t>
            </a:r>
          </a:p>
          <a:p>
            <a:r>
              <a:rPr lang="ja-JP" altLang="en-US" sz="2400" dirty="0" smtClean="0">
                <a:uFillTx/>
              </a:rPr>
              <a:t>具体的</a:t>
            </a:r>
            <a:r>
              <a:rPr lang="ja-JP" altLang="en-US" sz="2400" dirty="0">
                <a:uFillTx/>
              </a:rPr>
              <a:t>な数字やデータ</a:t>
            </a:r>
            <a:r>
              <a:rPr lang="ja-JP" altLang="en-US" sz="2400" dirty="0" smtClean="0">
                <a:uFillTx/>
              </a:rPr>
              <a:t>など</a:t>
            </a:r>
            <a:endParaRPr lang="en-US" altLang="ja-JP" sz="2400" dirty="0" smtClean="0">
              <a:uFillTx/>
            </a:endParaRPr>
          </a:p>
          <a:p>
            <a:r>
              <a:rPr lang="ja-JP" altLang="en-US" sz="2400" dirty="0" smtClean="0">
                <a:solidFill>
                  <a:srgbClr val="FF0000"/>
                </a:solidFill>
                <a:uFillTx/>
              </a:rPr>
              <a:t>信頼の持てる情報</a:t>
            </a:r>
            <a:r>
              <a:rPr lang="ja-JP" altLang="en-US" sz="2400" dirty="0" smtClean="0">
                <a:uFillTx/>
              </a:rPr>
              <a:t>を用いる</a:t>
            </a:r>
            <a:endParaRPr lang="ja-JP" altLang="en-US" sz="2400" dirty="0">
              <a:uFillTx/>
            </a:endParaRPr>
          </a:p>
        </p:txBody>
      </p:sp>
      <p:sp>
        <p:nvSpPr>
          <p:cNvPr id="24" name="正方形/長方形 23"/>
          <p:cNvSpPr>
            <a:spLocks/>
          </p:cNvSpPr>
          <p:nvPr/>
        </p:nvSpPr>
        <p:spPr>
          <a:xfrm>
            <a:off x="2217900" y="5865969"/>
            <a:ext cx="7817098" cy="6987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smtClean="0">
                <a:solidFill>
                  <a:schemeClr val="tx1"/>
                </a:solidFill>
                <a:uFillTx/>
              </a:rPr>
              <a:t>1-b</a:t>
            </a:r>
            <a:r>
              <a:rPr lang="en-US" altLang="ja-JP" sz="2000" dirty="0">
                <a:solidFill>
                  <a:schemeClr val="tx1"/>
                </a:solidFill>
                <a:uFillTx/>
              </a:rPr>
              <a:t>. </a:t>
            </a:r>
            <a:r>
              <a:rPr lang="ja-JP" altLang="en-US" sz="2000" dirty="0">
                <a:solidFill>
                  <a:schemeClr val="tx1"/>
                </a:solidFill>
                <a:uFillTx/>
              </a:rPr>
              <a:t>情報探索が活発な人ほどデータ重視形式広告を高く評価</a:t>
            </a:r>
            <a:r>
              <a:rPr lang="ja-JP" altLang="en-US" sz="2000" dirty="0" smtClean="0">
                <a:solidFill>
                  <a:schemeClr val="tx1"/>
                </a:solidFill>
                <a:uFillTx/>
              </a:rPr>
              <a:t>する。</a:t>
            </a:r>
            <a:endParaRPr lang="ja-JP" altLang="en-US" sz="2000" dirty="0">
              <a:solidFill>
                <a:schemeClr val="tx1"/>
              </a:solidFill>
              <a:uFillTx/>
            </a:endParaRPr>
          </a:p>
        </p:txBody>
      </p:sp>
      <p:sp>
        <p:nvSpPr>
          <p:cNvPr id="13" name="正方形/長方形 12"/>
          <p:cNvSpPr>
            <a:spLocks/>
          </p:cNvSpPr>
          <p:nvPr/>
        </p:nvSpPr>
        <p:spPr>
          <a:xfrm>
            <a:off x="9145173" y="4602736"/>
            <a:ext cx="2698175" cy="523220"/>
          </a:xfrm>
          <a:prstGeom prst="rect">
            <a:avLst/>
          </a:prstGeom>
        </p:spPr>
        <p:txBody>
          <a:bodyPr wrap="none">
            <a:spAutoFit/>
          </a:bodyPr>
          <a:lstStyle/>
          <a:p>
            <a:r>
              <a:rPr lang="ja-JP" altLang="en-US" sz="2800" dirty="0">
                <a:uFillTx/>
              </a:rPr>
              <a:t>を高く評価する</a:t>
            </a:r>
          </a:p>
        </p:txBody>
      </p:sp>
      <p:sp>
        <p:nvSpPr>
          <p:cNvPr id="25" name="タイトル 1"/>
          <p:cNvSpPr>
            <a:spLocks noGrp="1"/>
          </p:cNvSpPr>
          <p:nvPr>
            <p:ph type="title"/>
          </p:nvPr>
        </p:nvSpPr>
        <p:spPr>
          <a:xfrm>
            <a:off x="1251678" y="382385"/>
            <a:ext cx="10178322" cy="905877"/>
          </a:xfrm>
        </p:spPr>
        <p:txBody>
          <a:bodyPr>
            <a:normAutofit/>
          </a:bodyPr>
          <a:lstStyle/>
          <a:p>
            <a:r>
              <a:rPr lang="ja-JP" altLang="en-US" dirty="0" smtClean="0">
                <a:uFillTx/>
              </a:rPr>
              <a:t>仮説①＜情報</a:t>
            </a:r>
            <a:r>
              <a:rPr lang="ja-JP" altLang="en-US" dirty="0">
                <a:uFillTx/>
              </a:rPr>
              <a:t>探索</a:t>
            </a:r>
            <a:r>
              <a:rPr lang="ja-JP" altLang="en-US" dirty="0" smtClean="0">
                <a:uFillTx/>
              </a:rPr>
              <a:t>＞</a:t>
            </a:r>
            <a:endParaRPr kumimoji="1" lang="ja-JP" altLang="en-US"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00079" y="1292033"/>
            <a:ext cx="7795302" cy="434927"/>
          </a:xfrm>
          <a:noFill/>
          <a:ln>
            <a:noFill/>
          </a:ln>
        </p:spPr>
        <p:txBody>
          <a:bodyPr>
            <a:normAutofit fontScale="25000" lnSpcReduction="20000"/>
          </a:bodyPr>
          <a:lstStyle/>
          <a:p>
            <a:pPr marL="0" indent="0">
              <a:buNone/>
            </a:pPr>
            <a:r>
              <a:rPr lang="ja-JP" altLang="en-US" sz="9600" dirty="0" smtClean="0">
                <a:solidFill>
                  <a:schemeClr val="tx1"/>
                </a:solidFill>
                <a:uFillTx/>
              </a:rPr>
              <a:t>自尊心が高い人はリスクの情報を無視する傾向がある</a:t>
            </a:r>
            <a:endParaRPr lang="en-US" altLang="ja-JP" sz="9600" dirty="0">
              <a:solidFill>
                <a:schemeClr val="tx1"/>
              </a:solidFill>
              <a:uFillTx/>
            </a:endParaRPr>
          </a:p>
          <a:p>
            <a:pPr marL="0" indent="0">
              <a:buNone/>
            </a:pPr>
            <a:endParaRPr lang="en-US" altLang="ja-JP" dirty="0" smtClean="0">
              <a:solidFill>
                <a:schemeClr val="tx1">
                  <a:lumMod val="65000"/>
                  <a:lumOff val="35000"/>
                </a:schemeClr>
              </a:solidFill>
              <a:uFillTx/>
            </a:endParaRPr>
          </a:p>
          <a:p>
            <a:pPr marL="0" indent="0">
              <a:buNone/>
            </a:pPr>
            <a:endParaRPr lang="en-US" altLang="ja-JP" dirty="0">
              <a:solidFill>
                <a:schemeClr val="tx1">
                  <a:lumMod val="65000"/>
                  <a:lumOff val="35000"/>
                </a:schemeClr>
              </a:solidFill>
              <a:uFillTx/>
            </a:endParaRPr>
          </a:p>
          <a:p>
            <a:pPr marL="0" indent="0">
              <a:buNone/>
            </a:pPr>
            <a:r>
              <a:rPr lang="ja-JP" altLang="en-US" dirty="0" smtClean="0">
                <a:solidFill>
                  <a:schemeClr val="tx1">
                    <a:lumMod val="65000"/>
                    <a:lumOff val="35000"/>
                  </a:schemeClr>
                </a:solidFill>
                <a:uFillTx/>
              </a:rPr>
              <a:t>　。</a:t>
            </a:r>
            <a:endParaRPr lang="ja-JP" altLang="en-US" dirty="0">
              <a:solidFill>
                <a:schemeClr val="tx1">
                  <a:lumMod val="65000"/>
                  <a:lumOff val="35000"/>
                </a:schemeClr>
              </a:solidFill>
              <a:uFillTx/>
            </a:endParaRPr>
          </a:p>
          <a:p>
            <a:endParaRPr kumimoji="1" lang="ja-JP" altLang="en-US" dirty="0">
              <a:solidFill>
                <a:schemeClr val="tx1">
                  <a:lumMod val="65000"/>
                  <a:lumOff val="35000"/>
                </a:schemeClr>
              </a:solidFill>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31</a:t>
            </a:fld>
            <a:endParaRPr lang="ja-JP" altLang="en-US" dirty="0">
              <a:uFillTx/>
            </a:endParaRPr>
          </a:p>
        </p:txBody>
      </p:sp>
      <p:sp>
        <p:nvSpPr>
          <p:cNvPr id="5" name="テキスト ボックス 4"/>
          <p:cNvSpPr txBox="1">
            <a:spLocks/>
          </p:cNvSpPr>
          <p:nvPr/>
        </p:nvSpPr>
        <p:spPr>
          <a:xfrm>
            <a:off x="5575264" y="1782849"/>
            <a:ext cx="5036927" cy="338554"/>
          </a:xfrm>
          <a:prstGeom prst="rect">
            <a:avLst/>
          </a:prstGeom>
          <a:noFill/>
        </p:spPr>
        <p:txBody>
          <a:bodyPr wrap="square" rtlCol="0">
            <a:spAutoFit/>
          </a:bodyPr>
          <a:lstStyle/>
          <a:p>
            <a:r>
              <a:rPr lang="ja-JP" altLang="en-US" sz="1600" dirty="0">
                <a:uFillTx/>
              </a:rPr>
              <a:t>恩蔵</a:t>
            </a:r>
            <a:r>
              <a:rPr lang="en-US" altLang="ja-JP" sz="1600" dirty="0">
                <a:uFillTx/>
              </a:rPr>
              <a:t>(</a:t>
            </a:r>
            <a:r>
              <a:rPr lang="en-US" altLang="ja-JP" sz="1600" dirty="0" smtClean="0">
                <a:uFillTx/>
              </a:rPr>
              <a:t>2003)</a:t>
            </a:r>
            <a:r>
              <a:rPr lang="ja-JP" altLang="en-US" sz="1600" dirty="0" err="1" smtClean="0">
                <a:uFillTx/>
              </a:rPr>
              <a:t>、</a:t>
            </a:r>
            <a:r>
              <a:rPr lang="en-US" altLang="ja-JP" sz="1600" dirty="0" smtClean="0">
                <a:uFillTx/>
              </a:rPr>
              <a:t>Gerrard(2000)</a:t>
            </a:r>
            <a:r>
              <a:rPr lang="ja-JP" altLang="en-US" sz="1600" dirty="0" err="1" smtClean="0">
                <a:uFillTx/>
              </a:rPr>
              <a:t>、</a:t>
            </a:r>
            <a:r>
              <a:rPr lang="en-US" altLang="ja-JP" sz="1600" dirty="0" err="1" smtClean="0">
                <a:uFillTx/>
              </a:rPr>
              <a:t>Schaninger</a:t>
            </a:r>
            <a:r>
              <a:rPr lang="en-US" altLang="ja-JP" sz="1600" dirty="0" smtClean="0">
                <a:uFillTx/>
              </a:rPr>
              <a:t>(1976)</a:t>
            </a:r>
            <a:endParaRPr lang="en-US" altLang="ja-JP" sz="1600" dirty="0">
              <a:uFillTx/>
            </a:endParaRPr>
          </a:p>
        </p:txBody>
      </p:sp>
      <p:pic>
        <p:nvPicPr>
          <p:cNvPr id="7" name="図 6"/>
          <p:cNvPicPr>
            <a:picLocks noChangeAspect="1"/>
          </p:cNvPicPr>
          <p:nvPr/>
        </p:nvPicPr>
        <p:blipFill>
          <a:blip r:embed="rId2" cstate="print"/>
          <a:stretch>
            <a:fillRect/>
          </a:stretch>
        </p:blipFill>
        <p:spPr>
          <a:xfrm>
            <a:off x="2969385" y="3715218"/>
            <a:ext cx="1040280" cy="949255"/>
          </a:xfrm>
          <a:prstGeom prst="rect">
            <a:avLst/>
          </a:prstGeom>
        </p:spPr>
      </p:pic>
      <p:pic>
        <p:nvPicPr>
          <p:cNvPr id="10" name="図 9"/>
          <p:cNvPicPr>
            <a:picLocks noChangeAspect="1"/>
          </p:cNvPicPr>
          <p:nvPr/>
        </p:nvPicPr>
        <p:blipFill>
          <a:blip r:embed="rId3" cstate="print"/>
          <a:stretch>
            <a:fillRect/>
          </a:stretch>
        </p:blipFill>
        <p:spPr>
          <a:xfrm>
            <a:off x="3463930" y="4138762"/>
            <a:ext cx="792815" cy="792815"/>
          </a:xfrm>
          <a:prstGeom prst="rect">
            <a:avLst/>
          </a:prstGeom>
        </p:spPr>
      </p:pic>
      <p:sp>
        <p:nvSpPr>
          <p:cNvPr id="15" name="角丸四角形吹き出し 14"/>
          <p:cNvSpPr>
            <a:spLocks/>
          </p:cNvSpPr>
          <p:nvPr/>
        </p:nvSpPr>
        <p:spPr>
          <a:xfrm>
            <a:off x="294969" y="1900928"/>
            <a:ext cx="3054058" cy="1544090"/>
          </a:xfrm>
          <a:prstGeom prst="wedgeRoundRectCallout">
            <a:avLst>
              <a:gd name="adj1" fmla="val -15036"/>
              <a:gd name="adj2" fmla="val 61948"/>
              <a:gd name="adj3" fmla="val 16667"/>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solidFill>
                <a:schemeClr val="tx1">
                  <a:lumMod val="65000"/>
                  <a:lumOff val="35000"/>
                </a:schemeClr>
              </a:solidFill>
              <a:uFillTx/>
            </a:endParaRPr>
          </a:p>
        </p:txBody>
      </p:sp>
      <p:sp>
        <p:nvSpPr>
          <p:cNvPr id="9" name="正方形/長方形 8"/>
          <p:cNvSpPr>
            <a:spLocks/>
          </p:cNvSpPr>
          <p:nvPr/>
        </p:nvSpPr>
        <p:spPr>
          <a:xfrm>
            <a:off x="494393" y="2165141"/>
            <a:ext cx="2836288" cy="1015663"/>
          </a:xfrm>
          <a:prstGeom prst="rect">
            <a:avLst/>
          </a:prstGeom>
        </p:spPr>
        <p:txBody>
          <a:bodyPr wrap="square">
            <a:spAutoFit/>
          </a:bodyPr>
          <a:lstStyle/>
          <a:p>
            <a:r>
              <a:rPr lang="ja-JP" altLang="en-US" sz="2000" b="1" dirty="0">
                <a:uFillTx/>
              </a:rPr>
              <a:t>自尊心が高い</a:t>
            </a:r>
            <a:r>
              <a:rPr lang="ja-JP" altLang="en-US" sz="2000" dirty="0">
                <a:uFillTx/>
              </a:rPr>
              <a:t>人</a:t>
            </a:r>
            <a:endParaRPr lang="en-US" altLang="ja-JP" sz="2000" dirty="0">
              <a:uFillTx/>
            </a:endParaRPr>
          </a:p>
          <a:p>
            <a:r>
              <a:rPr lang="ja-JP" altLang="en-US" sz="2000" dirty="0">
                <a:uFillTx/>
              </a:rPr>
              <a:t>・</a:t>
            </a:r>
            <a:r>
              <a:rPr lang="ja-JP" altLang="en-US" sz="2000" dirty="0" smtClean="0">
                <a:solidFill>
                  <a:srgbClr val="FF0000"/>
                </a:solidFill>
                <a:uFillTx/>
              </a:rPr>
              <a:t>リスク</a:t>
            </a:r>
            <a:r>
              <a:rPr lang="ja-JP" altLang="en-US" sz="2000" dirty="0">
                <a:solidFill>
                  <a:srgbClr val="FF0000"/>
                </a:solidFill>
                <a:uFillTx/>
              </a:rPr>
              <a:t>を無視</a:t>
            </a:r>
            <a:r>
              <a:rPr lang="ja-JP" altLang="en-US" sz="2000" dirty="0">
                <a:uFillTx/>
              </a:rPr>
              <a:t>する</a:t>
            </a:r>
            <a:endParaRPr lang="en-US" altLang="ja-JP" sz="2000" dirty="0">
              <a:uFillTx/>
            </a:endParaRPr>
          </a:p>
          <a:p>
            <a:r>
              <a:rPr lang="ja-JP" altLang="en-US" sz="2000" dirty="0" smtClean="0">
                <a:uFillTx/>
              </a:rPr>
              <a:t>・</a:t>
            </a:r>
            <a:r>
              <a:rPr lang="ja-JP" altLang="en-US" sz="2000" dirty="0" smtClean="0">
                <a:solidFill>
                  <a:srgbClr val="FF0000"/>
                </a:solidFill>
                <a:uFillTx/>
              </a:rPr>
              <a:t>不安感</a:t>
            </a:r>
            <a:r>
              <a:rPr lang="ja-JP" altLang="en-US" sz="2000" dirty="0">
                <a:solidFill>
                  <a:srgbClr val="FF0000"/>
                </a:solidFill>
                <a:uFillTx/>
              </a:rPr>
              <a:t>を抱きにくい</a:t>
            </a:r>
            <a:endParaRPr lang="en-US" altLang="ja-JP" sz="2000" dirty="0">
              <a:solidFill>
                <a:srgbClr val="FF0000"/>
              </a:solidFill>
              <a:uFillTx/>
            </a:endParaRPr>
          </a:p>
        </p:txBody>
      </p:sp>
      <p:sp>
        <p:nvSpPr>
          <p:cNvPr id="12" name="正方形/長方形 11"/>
          <p:cNvSpPr>
            <a:spLocks/>
          </p:cNvSpPr>
          <p:nvPr/>
        </p:nvSpPr>
        <p:spPr>
          <a:xfrm>
            <a:off x="5334000" y="3254449"/>
            <a:ext cx="6096000" cy="969496"/>
          </a:xfrm>
          <a:prstGeom prst="rect">
            <a:avLst/>
          </a:prstGeom>
        </p:spPr>
        <p:txBody>
          <a:bodyPr>
            <a:spAutoFit/>
          </a:bodyPr>
          <a:lstStyle/>
          <a:p>
            <a:r>
              <a:rPr lang="ja-JP" altLang="en-US" sz="2800" b="1" dirty="0" smtClean="0">
                <a:uFillTx/>
              </a:rPr>
              <a:t>警告</a:t>
            </a:r>
            <a:r>
              <a:rPr lang="ja-JP" altLang="en-US" sz="2800" b="1" dirty="0">
                <a:uFillTx/>
              </a:rPr>
              <a:t>重視</a:t>
            </a:r>
            <a:r>
              <a:rPr lang="ja-JP" altLang="en-US" sz="2800" b="1" dirty="0" smtClean="0">
                <a:uFillTx/>
              </a:rPr>
              <a:t>形式</a:t>
            </a:r>
            <a:endParaRPr lang="en-US" altLang="ja-JP" sz="2800" b="1" dirty="0" smtClean="0">
              <a:uFillTx/>
            </a:endParaRPr>
          </a:p>
          <a:p>
            <a:endParaRPr lang="ja-JP" altLang="en-US" sz="500" b="1" dirty="0">
              <a:uFillTx/>
            </a:endParaRPr>
          </a:p>
          <a:p>
            <a:r>
              <a:rPr lang="ja-JP" altLang="en-US" sz="2400" dirty="0" smtClean="0">
                <a:uFillTx/>
              </a:rPr>
              <a:t>警告</a:t>
            </a:r>
            <a:r>
              <a:rPr lang="ja-JP" altLang="en-US" sz="2400" dirty="0">
                <a:uFillTx/>
              </a:rPr>
              <a:t>し、</a:t>
            </a:r>
            <a:r>
              <a:rPr lang="ja-JP" altLang="en-US" sz="2400" dirty="0">
                <a:solidFill>
                  <a:srgbClr val="FF0000"/>
                </a:solidFill>
                <a:uFillTx/>
              </a:rPr>
              <a:t>不安感を与えた後にアピール</a:t>
            </a:r>
            <a:r>
              <a:rPr lang="ja-JP" altLang="en-US" sz="2400" dirty="0">
                <a:uFillTx/>
              </a:rPr>
              <a:t>する</a:t>
            </a:r>
            <a:endParaRPr lang="en-US" altLang="ja-JP" sz="2400" dirty="0">
              <a:uFillTx/>
            </a:endParaRPr>
          </a:p>
        </p:txBody>
      </p:sp>
      <p:pic>
        <p:nvPicPr>
          <p:cNvPr id="16" name="図 15"/>
          <p:cNvPicPr>
            <a:picLocks noChangeAspect="1"/>
          </p:cNvPicPr>
          <p:nvPr/>
        </p:nvPicPr>
        <p:blipFill>
          <a:blip r:embed="rId4"/>
          <a:stretch>
            <a:fillRect/>
          </a:stretch>
        </p:blipFill>
        <p:spPr>
          <a:xfrm>
            <a:off x="1025149" y="3095510"/>
            <a:ext cx="2305532" cy="2634893"/>
          </a:xfrm>
          <a:prstGeom prst="rect">
            <a:avLst/>
          </a:prstGeom>
        </p:spPr>
      </p:pic>
      <p:sp>
        <p:nvSpPr>
          <p:cNvPr id="21" name="正方形/長方形 20"/>
          <p:cNvSpPr>
            <a:spLocks/>
          </p:cNvSpPr>
          <p:nvPr/>
        </p:nvSpPr>
        <p:spPr>
          <a:xfrm>
            <a:off x="2259524" y="5798103"/>
            <a:ext cx="7817098" cy="6987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smtClean="0">
                <a:solidFill>
                  <a:schemeClr val="tx1"/>
                </a:solidFill>
                <a:uFillTx/>
              </a:rPr>
              <a:t>1-c.</a:t>
            </a:r>
            <a:r>
              <a:rPr lang="ja-JP" altLang="en-US" sz="2000" dirty="0" smtClean="0">
                <a:solidFill>
                  <a:schemeClr val="tx1"/>
                </a:solidFill>
                <a:uFillTx/>
              </a:rPr>
              <a:t>自尊心の高い人は低い人に比べ警告重視形式を低く評価する。</a:t>
            </a:r>
            <a:endParaRPr lang="ja-JP" altLang="en-US" sz="2000" dirty="0">
              <a:solidFill>
                <a:schemeClr val="tx1"/>
              </a:solidFill>
              <a:uFillTx/>
            </a:endParaRPr>
          </a:p>
        </p:txBody>
      </p:sp>
      <p:sp>
        <p:nvSpPr>
          <p:cNvPr id="17" name="正方形/長方形 16"/>
          <p:cNvSpPr>
            <a:spLocks/>
          </p:cNvSpPr>
          <p:nvPr/>
        </p:nvSpPr>
        <p:spPr>
          <a:xfrm>
            <a:off x="9145173" y="4208337"/>
            <a:ext cx="2698175" cy="523220"/>
          </a:xfrm>
          <a:prstGeom prst="rect">
            <a:avLst/>
          </a:prstGeom>
        </p:spPr>
        <p:txBody>
          <a:bodyPr wrap="none">
            <a:spAutoFit/>
          </a:bodyPr>
          <a:lstStyle/>
          <a:p>
            <a:r>
              <a:rPr lang="ja-JP" altLang="en-US" sz="2800" dirty="0" smtClean="0"/>
              <a:t>を低く</a:t>
            </a:r>
            <a:r>
              <a:rPr lang="ja-JP" altLang="en-US" sz="2800" dirty="0"/>
              <a:t>評価</a:t>
            </a:r>
            <a:r>
              <a:rPr lang="ja-JP" altLang="en-US" sz="2800" dirty="0" smtClean="0"/>
              <a:t>する</a:t>
            </a:r>
            <a:endParaRPr lang="ja-JP" altLang="en-US" sz="2800" dirty="0">
              <a:uFillTx/>
            </a:endParaRPr>
          </a:p>
        </p:txBody>
      </p:sp>
      <p:sp>
        <p:nvSpPr>
          <p:cNvPr id="23" name="V 字形矢印 22"/>
          <p:cNvSpPr>
            <a:spLocks/>
          </p:cNvSpPr>
          <p:nvPr/>
        </p:nvSpPr>
        <p:spPr>
          <a:xfrm>
            <a:off x="4256745" y="3313567"/>
            <a:ext cx="914400" cy="94956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cxnSp>
        <p:nvCxnSpPr>
          <p:cNvPr id="18" name="直線コネクタ 17"/>
          <p:cNvCxnSpPr/>
          <p:nvPr/>
        </p:nvCxnSpPr>
        <p:spPr>
          <a:xfrm>
            <a:off x="600079" y="1700590"/>
            <a:ext cx="7573567"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タイトル 1"/>
          <p:cNvSpPr txBox="1">
            <a:spLocks/>
          </p:cNvSpPr>
          <p:nvPr/>
        </p:nvSpPr>
        <p:spPr>
          <a:xfrm>
            <a:off x="1251678" y="382385"/>
            <a:ext cx="10178322" cy="90587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smtClean="0">
                <a:uFillTx/>
              </a:rPr>
              <a:t>仮説①＜自尊心＞</a:t>
            </a:r>
            <a:endParaRPr lang="ja-JP" altLang="en-US" dirty="0">
              <a:uFillTx/>
            </a:endParaRPr>
          </a:p>
        </p:txBody>
      </p:sp>
      <p:sp>
        <p:nvSpPr>
          <p:cNvPr id="6" name="日付プレースホルダー 5"/>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solidFill>
                  <a:srgbClr val="000000">
                    <a:lumMod val="65000"/>
                    <a:lumOff val="35000"/>
                  </a:srgbClr>
                </a:solidFill>
                <a:uFillTx/>
              </a:rPr>
              <a:pPr/>
              <a:t>32</a:t>
            </a:fld>
            <a:endParaRPr lang="ja-JP" altLang="en-US" dirty="0">
              <a:solidFill>
                <a:srgbClr val="000000">
                  <a:lumMod val="65000"/>
                  <a:lumOff val="35000"/>
                </a:srgbClr>
              </a:solidFill>
              <a:uFillTx/>
            </a:endParaRPr>
          </a:p>
        </p:txBody>
      </p:sp>
      <p:sp>
        <p:nvSpPr>
          <p:cNvPr id="10" name="タイトル 1"/>
          <p:cNvSpPr txBox="1">
            <a:spLocks/>
          </p:cNvSpPr>
          <p:nvPr/>
        </p:nvSpPr>
        <p:spPr>
          <a:xfrm>
            <a:off x="376550" y="-10483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endParaRPr lang="en-US" altLang="ja-JP" dirty="0">
              <a:solidFill>
                <a:srgbClr val="63A537">
                  <a:lumMod val="75000"/>
                </a:srgbClr>
              </a:solidFill>
              <a:uFillTx/>
            </a:endParaRPr>
          </a:p>
        </p:txBody>
      </p:sp>
      <p:sp>
        <p:nvSpPr>
          <p:cNvPr id="4" name="テキスト ボックス 3"/>
          <p:cNvSpPr txBox="1">
            <a:spLocks/>
          </p:cNvSpPr>
          <p:nvPr/>
        </p:nvSpPr>
        <p:spPr>
          <a:xfrm>
            <a:off x="358912" y="1684173"/>
            <a:ext cx="4352193" cy="1015663"/>
          </a:xfrm>
          <a:prstGeom prst="rect">
            <a:avLst/>
          </a:prstGeom>
          <a:noFill/>
        </p:spPr>
        <p:txBody>
          <a:bodyPr wrap="square" rtlCol="0">
            <a:spAutoFit/>
          </a:bodyPr>
          <a:lstStyle/>
          <a:p>
            <a:r>
              <a:rPr kumimoji="1" lang="ja-JP" altLang="en-US" sz="2000" b="1" dirty="0" smtClean="0">
                <a:uFillTx/>
              </a:rPr>
              <a:t>革新重視</a:t>
            </a:r>
            <a:r>
              <a:rPr kumimoji="1" lang="ja-JP" altLang="en-US" sz="2000" dirty="0" smtClean="0">
                <a:uFillTx/>
              </a:rPr>
              <a:t>の人</a:t>
            </a:r>
            <a:endParaRPr kumimoji="1" lang="en-US" altLang="ja-JP" sz="2000" dirty="0" smtClean="0">
              <a:uFillTx/>
            </a:endParaRPr>
          </a:p>
          <a:p>
            <a:r>
              <a:rPr lang="ja-JP" altLang="en-US" sz="2000" dirty="0">
                <a:uFillTx/>
              </a:rPr>
              <a:t>・</a:t>
            </a:r>
            <a:r>
              <a:rPr lang="ja-JP" altLang="en-US" sz="2000" dirty="0" smtClean="0">
                <a:solidFill>
                  <a:srgbClr val="FF0000"/>
                </a:solidFill>
                <a:uFillTx/>
              </a:rPr>
              <a:t>新しい</a:t>
            </a:r>
            <a:r>
              <a:rPr lang="ja-JP" altLang="en-US" sz="2000" dirty="0" smtClean="0">
                <a:uFillTx/>
              </a:rPr>
              <a:t>商品に積極的</a:t>
            </a:r>
            <a:endParaRPr lang="en-US" altLang="ja-JP" sz="2000" dirty="0" smtClean="0">
              <a:uFillTx/>
            </a:endParaRPr>
          </a:p>
          <a:p>
            <a:r>
              <a:rPr lang="ja-JP" altLang="en-US" sz="2000" dirty="0">
                <a:uFillTx/>
              </a:rPr>
              <a:t>・</a:t>
            </a:r>
            <a:r>
              <a:rPr lang="ja-JP" altLang="en-US" sz="2000" dirty="0" smtClean="0">
                <a:solidFill>
                  <a:srgbClr val="FF0000"/>
                </a:solidFill>
                <a:uFillTx/>
              </a:rPr>
              <a:t>新商品</a:t>
            </a:r>
            <a:r>
              <a:rPr lang="ja-JP" altLang="en-US" sz="2000" dirty="0" smtClean="0">
                <a:uFillTx/>
              </a:rPr>
              <a:t>に対しての</a:t>
            </a:r>
            <a:r>
              <a:rPr lang="ja-JP" altLang="en-US" sz="2000" dirty="0" smtClean="0">
                <a:solidFill>
                  <a:srgbClr val="FF0000"/>
                </a:solidFill>
                <a:uFillTx/>
              </a:rPr>
              <a:t>情報感度が高い</a:t>
            </a:r>
            <a:endParaRPr lang="en-US" altLang="ja-JP" sz="2000" dirty="0" smtClean="0">
              <a:solidFill>
                <a:srgbClr val="FF0000"/>
              </a:solidFill>
              <a:uFillTx/>
            </a:endParaRPr>
          </a:p>
        </p:txBody>
      </p:sp>
      <p:sp>
        <p:nvSpPr>
          <p:cNvPr id="12" name="角丸四角形吹き出し 11"/>
          <p:cNvSpPr>
            <a:spLocks/>
          </p:cNvSpPr>
          <p:nvPr/>
        </p:nvSpPr>
        <p:spPr>
          <a:xfrm>
            <a:off x="243043" y="1387297"/>
            <a:ext cx="4676687" cy="1654831"/>
          </a:xfrm>
          <a:prstGeom prst="wedgeRoundRectCallout">
            <a:avLst>
              <a:gd name="adj1" fmla="val -20128"/>
              <a:gd name="adj2" fmla="val 60038"/>
              <a:gd name="adj3" fmla="val 16667"/>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solidFill>
                <a:schemeClr val="tx1">
                  <a:lumMod val="65000"/>
                  <a:lumOff val="35000"/>
                </a:schemeClr>
              </a:solidFill>
              <a:uFillTx/>
            </a:endParaRPr>
          </a:p>
        </p:txBody>
      </p:sp>
      <p:sp>
        <p:nvSpPr>
          <p:cNvPr id="9" name="正方形/長方形 8"/>
          <p:cNvSpPr>
            <a:spLocks/>
          </p:cNvSpPr>
          <p:nvPr/>
        </p:nvSpPr>
        <p:spPr>
          <a:xfrm>
            <a:off x="5308434" y="3288299"/>
            <a:ext cx="6410572" cy="938719"/>
          </a:xfrm>
          <a:prstGeom prst="rect">
            <a:avLst/>
          </a:prstGeom>
        </p:spPr>
        <p:txBody>
          <a:bodyPr wrap="square">
            <a:spAutoFit/>
          </a:bodyPr>
          <a:lstStyle/>
          <a:p>
            <a:r>
              <a:rPr lang="ja-JP" altLang="en-US" sz="2800" b="1" dirty="0" smtClean="0">
                <a:uFillTx/>
              </a:rPr>
              <a:t>ニュース･告知形式</a:t>
            </a:r>
            <a:endParaRPr lang="en-US" altLang="ja-JP" sz="2800" b="1" dirty="0">
              <a:uFillTx/>
            </a:endParaRPr>
          </a:p>
          <a:p>
            <a:endParaRPr lang="ja-JP" altLang="en-US" sz="300" b="1" dirty="0">
              <a:uFillTx/>
            </a:endParaRPr>
          </a:p>
          <a:p>
            <a:r>
              <a:rPr lang="ja-JP" altLang="en-US" sz="2400" dirty="0" smtClean="0">
                <a:solidFill>
                  <a:srgbClr val="FF0000"/>
                </a:solidFill>
                <a:uFillTx/>
              </a:rPr>
              <a:t>新しいもの</a:t>
            </a:r>
            <a:r>
              <a:rPr lang="ja-JP" altLang="en-US" sz="2400" dirty="0">
                <a:solidFill>
                  <a:srgbClr val="FF0000"/>
                </a:solidFill>
                <a:uFillTx/>
              </a:rPr>
              <a:t>好</a:t>
            </a:r>
            <a:r>
              <a:rPr lang="ja-JP" altLang="en-US" sz="2400" dirty="0" smtClean="0">
                <a:solidFill>
                  <a:srgbClr val="FF0000"/>
                </a:solidFill>
                <a:uFillTx/>
              </a:rPr>
              <a:t>き</a:t>
            </a:r>
            <a:r>
              <a:rPr lang="ja-JP" altLang="en-US" sz="2400" dirty="0" smtClean="0">
                <a:uFillTx/>
              </a:rPr>
              <a:t>な視聴者の心をつかむ</a:t>
            </a:r>
            <a:endParaRPr lang="en-US" altLang="ja-JP" sz="2400" dirty="0">
              <a:uFillTx/>
            </a:endParaRPr>
          </a:p>
        </p:txBody>
      </p:sp>
      <p:sp>
        <p:nvSpPr>
          <p:cNvPr id="15" name="V 字形矢印 14"/>
          <p:cNvSpPr>
            <a:spLocks/>
          </p:cNvSpPr>
          <p:nvPr/>
        </p:nvSpPr>
        <p:spPr>
          <a:xfrm>
            <a:off x="4175261" y="3339004"/>
            <a:ext cx="914400" cy="949569"/>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8" name="正方形/長方形 17"/>
          <p:cNvSpPr>
            <a:spLocks/>
          </p:cNvSpPr>
          <p:nvPr/>
        </p:nvSpPr>
        <p:spPr>
          <a:xfrm>
            <a:off x="2432728" y="5876737"/>
            <a:ext cx="7771877" cy="6987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smtClean="0">
                <a:solidFill>
                  <a:schemeClr val="tx1"/>
                </a:solidFill>
                <a:uFillTx/>
              </a:rPr>
              <a:t>1-d.</a:t>
            </a:r>
            <a:r>
              <a:rPr lang="ja-JP" altLang="en-US" sz="2000" dirty="0">
                <a:solidFill>
                  <a:schemeClr val="tx1"/>
                </a:solidFill>
                <a:uFillTx/>
              </a:rPr>
              <a:t>革新を重視するほどニュース・告知重視形式を高く評価する</a:t>
            </a:r>
            <a:r>
              <a:rPr lang="ja-JP" altLang="en-US" sz="2000" dirty="0" smtClean="0">
                <a:solidFill>
                  <a:schemeClr val="tx1"/>
                </a:solidFill>
                <a:uFillTx/>
              </a:rPr>
              <a:t>。</a:t>
            </a:r>
            <a:endParaRPr lang="ja-JP" altLang="en-US" sz="2000" dirty="0">
              <a:solidFill>
                <a:schemeClr val="tx1"/>
              </a:solidFill>
              <a:uFillTx/>
            </a:endParaRPr>
          </a:p>
        </p:txBody>
      </p:sp>
      <p:sp>
        <p:nvSpPr>
          <p:cNvPr id="19" name="テキスト ボックス 18"/>
          <p:cNvSpPr txBox="1">
            <a:spLocks/>
          </p:cNvSpPr>
          <p:nvPr/>
        </p:nvSpPr>
        <p:spPr>
          <a:xfrm>
            <a:off x="1239447" y="2653359"/>
            <a:ext cx="3587529" cy="307777"/>
          </a:xfrm>
          <a:prstGeom prst="rect">
            <a:avLst/>
          </a:prstGeom>
          <a:noFill/>
        </p:spPr>
        <p:txBody>
          <a:bodyPr wrap="square" rtlCol="0">
            <a:spAutoFit/>
          </a:bodyPr>
          <a:lstStyle/>
          <a:p>
            <a:r>
              <a:rPr kumimoji="1" lang="en-US" altLang="ja-JP" sz="1400" dirty="0" smtClean="0">
                <a:uFillTx/>
              </a:rPr>
              <a:t>※</a:t>
            </a:r>
            <a:r>
              <a:rPr kumimoji="1" lang="ja-JP" altLang="en-US" sz="1400" dirty="0" smtClean="0">
                <a:uFillTx/>
              </a:rPr>
              <a:t>シニアの分類で明らかとなっている特徴</a:t>
            </a:r>
            <a:endParaRPr kumimoji="1" lang="ja-JP" altLang="en-US" sz="1400" dirty="0">
              <a:uFillTx/>
            </a:endParaRPr>
          </a:p>
        </p:txBody>
      </p:sp>
      <p:sp>
        <p:nvSpPr>
          <p:cNvPr id="14" name="正方形/長方形 13"/>
          <p:cNvSpPr>
            <a:spLocks/>
          </p:cNvSpPr>
          <p:nvPr/>
        </p:nvSpPr>
        <p:spPr>
          <a:xfrm>
            <a:off x="9145173" y="4288573"/>
            <a:ext cx="2698175" cy="523220"/>
          </a:xfrm>
          <a:prstGeom prst="rect">
            <a:avLst/>
          </a:prstGeom>
        </p:spPr>
        <p:txBody>
          <a:bodyPr wrap="none">
            <a:spAutoFit/>
          </a:bodyPr>
          <a:lstStyle/>
          <a:p>
            <a:r>
              <a:rPr lang="ja-JP" altLang="en-US" sz="2800" dirty="0">
                <a:uFillTx/>
              </a:rPr>
              <a:t>を高く評価する</a:t>
            </a:r>
          </a:p>
        </p:txBody>
      </p:sp>
      <p:sp>
        <p:nvSpPr>
          <p:cNvPr id="17" name="タイトル 1"/>
          <p:cNvSpPr>
            <a:spLocks noGrp="1"/>
          </p:cNvSpPr>
          <p:nvPr>
            <p:ph type="title"/>
          </p:nvPr>
        </p:nvSpPr>
        <p:spPr>
          <a:xfrm>
            <a:off x="1251678" y="382385"/>
            <a:ext cx="10178322" cy="905877"/>
          </a:xfrm>
        </p:spPr>
        <p:txBody>
          <a:bodyPr>
            <a:normAutofit/>
          </a:bodyPr>
          <a:lstStyle/>
          <a:p>
            <a:r>
              <a:rPr lang="ja-JP" altLang="en-US" dirty="0" smtClean="0">
                <a:uFillTx/>
              </a:rPr>
              <a:t>仮説①＜</a:t>
            </a:r>
            <a:r>
              <a:rPr lang="ja-JP" altLang="en-US" dirty="0">
                <a:uFillTx/>
              </a:rPr>
              <a:t>革新</a:t>
            </a:r>
            <a:r>
              <a:rPr lang="ja-JP" altLang="en-US" dirty="0" smtClean="0">
                <a:uFillTx/>
              </a:rPr>
              <a:t>＞</a:t>
            </a:r>
            <a:endParaRPr kumimoji="1" lang="ja-JP" altLang="en-US" dirty="0">
              <a:uFillTx/>
            </a:endParaRPr>
          </a:p>
        </p:txBody>
      </p:sp>
      <p:pic>
        <p:nvPicPr>
          <p:cNvPr id="16" name="図 15"/>
          <p:cNvPicPr>
            <a:picLocks noChangeAspect="1"/>
          </p:cNvPicPr>
          <p:nvPr/>
        </p:nvPicPr>
        <p:blipFill rotWithShape="1">
          <a:blip r:embed="rId2"/>
          <a:srcRect b="41462"/>
          <a:stretch/>
        </p:blipFill>
        <p:spPr>
          <a:xfrm>
            <a:off x="850246" y="2876426"/>
            <a:ext cx="3473577" cy="2592089"/>
          </a:xfrm>
          <a:prstGeom prst="rect">
            <a:avLst/>
          </a:prstGeom>
        </p:spPr>
      </p:pic>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249606716"/>
              </p:ext>
            </p:extLst>
          </p:nvPr>
        </p:nvGraphicFramePr>
        <p:xfrm>
          <a:off x="278142" y="1296640"/>
          <a:ext cx="11374452" cy="5257064"/>
        </p:xfrm>
        <a:graphic>
          <a:graphicData uri="http://schemas.openxmlformats.org/drawingml/2006/table">
            <a:tbl>
              <a:tblPr firstRow="1" bandRow="1">
                <a:tableStyleId>{2D5ABB26-0587-4C30-8999-92F81FD0307C}</a:tableStyleId>
              </a:tblPr>
              <a:tblGrid>
                <a:gridCol w="5687226"/>
                <a:gridCol w="5687226"/>
              </a:tblGrid>
              <a:tr h="2610404">
                <a:tc>
                  <a:txBody>
                    <a:bodyPr/>
                    <a:lstStyle/>
                    <a:p>
                      <a:r>
                        <a:rPr kumimoji="1" lang="en-US" altLang="ja-JP" sz="2000" dirty="0" smtClean="0">
                          <a:uFillTx/>
                        </a:rPr>
                        <a:t>1-a.</a:t>
                      </a:r>
                    </a:p>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6863"/>
                      </a:schemeClr>
                    </a:solidFill>
                  </a:tcPr>
                </a:tc>
                <a:tc>
                  <a:txBody>
                    <a:bodyPr/>
                    <a:lstStyle/>
                    <a:p>
                      <a:r>
                        <a:rPr kumimoji="1" lang="en-US" altLang="ja-JP" sz="2000" dirty="0" smtClean="0">
                          <a:uFillTx/>
                        </a:rPr>
                        <a:t>1-b.</a:t>
                      </a:r>
                    </a:p>
                    <a:p>
                      <a:endParaRPr kumimoji="1" lang="en-US" altLang="ja-JP" dirty="0" smtClean="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6863"/>
                      </a:schemeClr>
                    </a:solidFill>
                  </a:tcPr>
                </a:tc>
              </a:tr>
              <a:tr h="2646660">
                <a:tc>
                  <a:txBody>
                    <a:bodyPr/>
                    <a:lstStyle/>
                    <a:p>
                      <a:r>
                        <a:rPr kumimoji="1" lang="en-US" altLang="ja-JP" sz="2000" dirty="0" smtClean="0">
                          <a:uFillTx/>
                        </a:rPr>
                        <a:t>1-c.</a:t>
                      </a:r>
                    </a:p>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6863"/>
                      </a:schemeClr>
                    </a:solidFill>
                  </a:tcPr>
                </a:tc>
                <a:tc>
                  <a:txBody>
                    <a:bodyPr/>
                    <a:lstStyle/>
                    <a:p>
                      <a:r>
                        <a:rPr kumimoji="1" lang="en-US" altLang="ja-JP" sz="2000" dirty="0" smtClean="0">
                          <a:uFillTx/>
                        </a:rPr>
                        <a:t>1-d.</a:t>
                      </a:r>
                    </a:p>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6863"/>
                      </a:schemeClr>
                    </a:solidFill>
                  </a:tcPr>
                </a:tc>
              </a:tr>
            </a:tbl>
          </a:graphicData>
        </a:graphic>
      </p:graphicFrame>
      <p:sp>
        <p:nvSpPr>
          <p:cNvPr id="2" name="タイトル 1"/>
          <p:cNvSpPr>
            <a:spLocks noGrp="1"/>
          </p:cNvSpPr>
          <p:nvPr>
            <p:ph type="title"/>
          </p:nvPr>
        </p:nvSpPr>
        <p:spPr>
          <a:xfrm>
            <a:off x="1251678" y="382385"/>
            <a:ext cx="10178322" cy="859666"/>
          </a:xfrm>
        </p:spPr>
        <p:txBody>
          <a:bodyPr/>
          <a:lstStyle/>
          <a:p>
            <a:r>
              <a:rPr lang="ja-JP" altLang="en-US" dirty="0" smtClean="0">
                <a:uFillTx/>
              </a:rPr>
              <a:t>仮説①まとめ </a:t>
            </a:r>
            <a:endParaRPr kumimoji="1" lang="ja-JP" altLang="en-US" dirty="0">
              <a:uFillTx/>
            </a:endParaRPr>
          </a:p>
        </p:txBody>
      </p:sp>
      <p:sp>
        <p:nvSpPr>
          <p:cNvPr id="4" name="正方形/長方形 3"/>
          <p:cNvSpPr>
            <a:spLocks/>
          </p:cNvSpPr>
          <p:nvPr/>
        </p:nvSpPr>
        <p:spPr>
          <a:xfrm>
            <a:off x="3307238" y="1737386"/>
            <a:ext cx="2495649" cy="4441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警告重視広告</a:t>
            </a:r>
            <a:endParaRPr kumimoji="1" lang="ja-JP" altLang="en-US" sz="2000" b="1" dirty="0">
              <a:solidFill>
                <a:schemeClr val="tx1"/>
              </a:solidFill>
              <a:uFillTx/>
            </a:endParaRPr>
          </a:p>
        </p:txBody>
      </p:sp>
      <p:sp>
        <p:nvSpPr>
          <p:cNvPr id="9" name="正方形/長方形 8"/>
          <p:cNvSpPr>
            <a:spLocks/>
          </p:cNvSpPr>
          <p:nvPr/>
        </p:nvSpPr>
        <p:spPr>
          <a:xfrm>
            <a:off x="861392" y="1737386"/>
            <a:ext cx="1132115" cy="38317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uFillTx/>
              </a:rPr>
              <a:t>品質重視</a:t>
            </a:r>
            <a:endParaRPr kumimoji="1" lang="ja-JP" altLang="en-US" dirty="0">
              <a:solidFill>
                <a:schemeClr val="tx1"/>
              </a:solidFill>
              <a:uFillTx/>
            </a:endParaRPr>
          </a:p>
        </p:txBody>
      </p:sp>
      <p:sp>
        <p:nvSpPr>
          <p:cNvPr id="10" name="正方形/長方形 9"/>
          <p:cNvSpPr>
            <a:spLocks/>
          </p:cNvSpPr>
          <p:nvPr/>
        </p:nvSpPr>
        <p:spPr>
          <a:xfrm>
            <a:off x="3307239" y="2313662"/>
            <a:ext cx="2495648" cy="4441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データ重視広告</a:t>
            </a:r>
            <a:endParaRPr kumimoji="1" lang="ja-JP" altLang="en-US" sz="2000" b="1" dirty="0">
              <a:solidFill>
                <a:schemeClr val="tx1"/>
              </a:solidFill>
              <a:uFillTx/>
            </a:endParaRPr>
          </a:p>
        </p:txBody>
      </p:sp>
      <p:sp>
        <p:nvSpPr>
          <p:cNvPr id="12" name="正方形/長方形 11"/>
          <p:cNvSpPr>
            <a:spLocks/>
          </p:cNvSpPr>
          <p:nvPr/>
        </p:nvSpPr>
        <p:spPr>
          <a:xfrm>
            <a:off x="3266945" y="2889938"/>
            <a:ext cx="2535942" cy="47029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効用・利益重視広告</a:t>
            </a:r>
            <a:endParaRPr kumimoji="1" lang="ja-JP" altLang="en-US" sz="2000" b="1" dirty="0">
              <a:solidFill>
                <a:schemeClr val="tx1"/>
              </a:solidFill>
              <a:uFillTx/>
            </a:endParaRPr>
          </a:p>
        </p:txBody>
      </p:sp>
      <p:sp>
        <p:nvSpPr>
          <p:cNvPr id="14" name="右矢印 13"/>
          <p:cNvSpPr>
            <a:spLocks/>
          </p:cNvSpPr>
          <p:nvPr/>
        </p:nvSpPr>
        <p:spPr>
          <a:xfrm>
            <a:off x="2342896" y="2356013"/>
            <a:ext cx="790529" cy="383176"/>
          </a:xfrm>
          <a:prstGeom prst="rightArrow">
            <a:avLst>
              <a:gd name="adj1" fmla="val 50000"/>
              <a:gd name="adj2" fmla="val 8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6" name="正方形/長方形 15"/>
          <p:cNvSpPr>
            <a:spLocks/>
          </p:cNvSpPr>
          <p:nvPr/>
        </p:nvSpPr>
        <p:spPr>
          <a:xfrm>
            <a:off x="6803012" y="4398397"/>
            <a:ext cx="1132115" cy="38317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uFillTx/>
              </a:rPr>
              <a:t>革新重視</a:t>
            </a:r>
            <a:endParaRPr kumimoji="1" lang="ja-JP" altLang="en-US" dirty="0">
              <a:solidFill>
                <a:schemeClr val="tx1"/>
              </a:solidFill>
              <a:uFillTx/>
            </a:endParaRPr>
          </a:p>
        </p:txBody>
      </p:sp>
      <p:sp>
        <p:nvSpPr>
          <p:cNvPr id="17" name="正方形/長方形 16"/>
          <p:cNvSpPr>
            <a:spLocks/>
          </p:cNvSpPr>
          <p:nvPr/>
        </p:nvSpPr>
        <p:spPr>
          <a:xfrm>
            <a:off x="1074340" y="4413129"/>
            <a:ext cx="1132115" cy="38317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uFillTx/>
              </a:rPr>
              <a:t>自尊心</a:t>
            </a:r>
            <a:endParaRPr kumimoji="1" lang="ja-JP" altLang="en-US" dirty="0">
              <a:solidFill>
                <a:schemeClr val="tx1"/>
              </a:solidFill>
              <a:uFillTx/>
            </a:endParaRPr>
          </a:p>
        </p:txBody>
      </p:sp>
      <p:sp>
        <p:nvSpPr>
          <p:cNvPr id="18" name="正方形/長方形 17"/>
          <p:cNvSpPr>
            <a:spLocks/>
          </p:cNvSpPr>
          <p:nvPr/>
        </p:nvSpPr>
        <p:spPr>
          <a:xfrm>
            <a:off x="6803013" y="1737386"/>
            <a:ext cx="1132115" cy="38317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uFillTx/>
              </a:rPr>
              <a:t>情報探索</a:t>
            </a:r>
            <a:endParaRPr kumimoji="1" lang="ja-JP" altLang="en-US" dirty="0">
              <a:solidFill>
                <a:schemeClr val="tx1"/>
              </a:solidFill>
              <a:uFillTx/>
            </a:endParaRPr>
          </a:p>
        </p:txBody>
      </p:sp>
      <p:sp>
        <p:nvSpPr>
          <p:cNvPr id="19" name="正方形/長方形 18"/>
          <p:cNvSpPr>
            <a:spLocks/>
          </p:cNvSpPr>
          <p:nvPr/>
        </p:nvSpPr>
        <p:spPr>
          <a:xfrm>
            <a:off x="9101158" y="5039635"/>
            <a:ext cx="2397160" cy="71398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ニュース・告知</a:t>
            </a:r>
            <a:endParaRPr kumimoji="1" lang="en-US" altLang="ja-JP" sz="2000" b="1" dirty="0" smtClean="0">
              <a:solidFill>
                <a:schemeClr val="tx1"/>
              </a:solidFill>
              <a:uFillTx/>
            </a:endParaRPr>
          </a:p>
          <a:p>
            <a:pPr algn="ctr"/>
            <a:r>
              <a:rPr kumimoji="1" lang="ja-JP" altLang="en-US" sz="2000" b="1" dirty="0" smtClean="0">
                <a:solidFill>
                  <a:schemeClr val="tx1"/>
                </a:solidFill>
                <a:uFillTx/>
              </a:rPr>
              <a:t>重視広告</a:t>
            </a:r>
            <a:endParaRPr kumimoji="1" lang="ja-JP" altLang="en-US" sz="2000" b="1" dirty="0">
              <a:solidFill>
                <a:schemeClr val="tx1"/>
              </a:solidFill>
              <a:uFillTx/>
            </a:endParaRPr>
          </a:p>
        </p:txBody>
      </p:sp>
      <p:sp>
        <p:nvSpPr>
          <p:cNvPr id="22" name="右矢印 21"/>
          <p:cNvSpPr>
            <a:spLocks/>
          </p:cNvSpPr>
          <p:nvPr/>
        </p:nvSpPr>
        <p:spPr>
          <a:xfrm>
            <a:off x="8238275" y="5149485"/>
            <a:ext cx="790529" cy="383176"/>
          </a:xfrm>
          <a:prstGeom prst="rightArrow">
            <a:avLst>
              <a:gd name="adj1" fmla="val 50000"/>
              <a:gd name="adj2" fmla="val 8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3" name="右矢印 22"/>
          <p:cNvSpPr>
            <a:spLocks/>
          </p:cNvSpPr>
          <p:nvPr/>
        </p:nvSpPr>
        <p:spPr>
          <a:xfrm>
            <a:off x="8197211" y="2460938"/>
            <a:ext cx="790529" cy="383176"/>
          </a:xfrm>
          <a:prstGeom prst="rightArrow">
            <a:avLst>
              <a:gd name="adj1" fmla="val 50000"/>
              <a:gd name="adj2" fmla="val 8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4" name="右矢印 23"/>
          <p:cNvSpPr>
            <a:spLocks/>
          </p:cNvSpPr>
          <p:nvPr/>
        </p:nvSpPr>
        <p:spPr>
          <a:xfrm>
            <a:off x="2375114" y="5205040"/>
            <a:ext cx="790529" cy="383176"/>
          </a:xfrm>
          <a:prstGeom prst="rightArrow">
            <a:avLst>
              <a:gd name="adj1" fmla="val 50000"/>
              <a:gd name="adj2" fmla="val 8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pic>
        <p:nvPicPr>
          <p:cNvPr id="25" name="Picture 2" descr="ç¾é­å¥³ã®ã¤ã©ã¹ã"/>
          <p:cNvPicPr>
            <a:picLocks noChangeAspect="1" noChangeArrowheads="1"/>
          </p:cNvPicPr>
          <p:nvPr/>
        </p:nvPicPr>
        <p:blipFill>
          <a:blip r:embed="rId3" cstate="print"/>
          <a:srcRect/>
          <a:stretch>
            <a:fillRect/>
          </a:stretch>
        </p:blipFill>
        <p:spPr bwMode="auto">
          <a:xfrm>
            <a:off x="1035810" y="4796306"/>
            <a:ext cx="1268001" cy="1449144"/>
          </a:xfrm>
          <a:prstGeom prst="rect">
            <a:avLst/>
          </a:prstGeom>
          <a:noFill/>
        </p:spPr>
      </p:pic>
      <p:sp>
        <p:nvSpPr>
          <p:cNvPr id="13" name="ドーナツ 12"/>
          <p:cNvSpPr>
            <a:spLocks/>
          </p:cNvSpPr>
          <p:nvPr/>
        </p:nvSpPr>
        <p:spPr>
          <a:xfrm>
            <a:off x="3133425" y="1520123"/>
            <a:ext cx="2737652" cy="2107200"/>
          </a:xfrm>
          <a:prstGeom prst="donut">
            <a:avLst>
              <a:gd name="adj" fmla="val 3413"/>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uFillTx/>
            </a:endParaRPr>
          </a:p>
        </p:txBody>
      </p:sp>
      <p:sp>
        <p:nvSpPr>
          <p:cNvPr id="28" name="ドーナツ 27"/>
          <p:cNvSpPr>
            <a:spLocks/>
          </p:cNvSpPr>
          <p:nvPr/>
        </p:nvSpPr>
        <p:spPr>
          <a:xfrm>
            <a:off x="9340966" y="4441809"/>
            <a:ext cx="1958402" cy="1772882"/>
          </a:xfrm>
          <a:prstGeom prst="donut">
            <a:avLst>
              <a:gd name="adj" fmla="val 3413"/>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uFillTx/>
            </a:endParaRPr>
          </a:p>
        </p:txBody>
      </p:sp>
      <p:sp>
        <p:nvSpPr>
          <p:cNvPr id="7" name="スライド番号プレースホルダー 6"/>
          <p:cNvSpPr>
            <a:spLocks noGrp="1"/>
          </p:cNvSpPr>
          <p:nvPr>
            <p:ph type="sldNum" sz="quarter" idx="12"/>
          </p:nvPr>
        </p:nvSpPr>
        <p:spPr/>
        <p:txBody>
          <a:bodyPr/>
          <a:lstStyle/>
          <a:p>
            <a:fld id="{2AA69C73-8DE1-4D3E-BC74-44635FA0176F}" type="slidenum">
              <a:rPr lang="ja-JP" altLang="en-US" smtClean="0">
                <a:uFillTx/>
              </a:rPr>
              <a:pPr/>
              <a:t>33</a:t>
            </a:fld>
            <a:endParaRPr lang="ja-JP" altLang="en-US" dirty="0">
              <a:uFillTx/>
            </a:endParaRPr>
          </a:p>
        </p:txBody>
      </p:sp>
      <p:pic>
        <p:nvPicPr>
          <p:cNvPr id="26" name="図 25"/>
          <p:cNvPicPr>
            <a:picLocks noChangeAspect="1"/>
          </p:cNvPicPr>
          <p:nvPr/>
        </p:nvPicPr>
        <p:blipFill rotWithShape="1">
          <a:blip r:embed="rId4"/>
          <a:srcRect b="41462"/>
          <a:stretch/>
        </p:blipFill>
        <p:spPr>
          <a:xfrm>
            <a:off x="6439128" y="4751251"/>
            <a:ext cx="1954604" cy="1458585"/>
          </a:xfrm>
          <a:prstGeom prst="rect">
            <a:avLst/>
          </a:prstGeom>
        </p:spPr>
      </p:pic>
      <p:pic>
        <p:nvPicPr>
          <p:cNvPr id="29" name="図 28"/>
          <p:cNvPicPr>
            <a:picLocks noChangeAspect="1"/>
          </p:cNvPicPr>
          <p:nvPr/>
        </p:nvPicPr>
        <p:blipFill>
          <a:blip r:embed="rId5"/>
          <a:stretch>
            <a:fillRect/>
          </a:stretch>
        </p:blipFill>
        <p:spPr>
          <a:xfrm>
            <a:off x="6618818" y="1995180"/>
            <a:ext cx="1774914" cy="1783833"/>
          </a:xfrm>
          <a:prstGeom prst="rect">
            <a:avLst/>
          </a:prstGeom>
        </p:spPr>
      </p:pic>
      <p:pic>
        <p:nvPicPr>
          <p:cNvPr id="30" name="図 29"/>
          <p:cNvPicPr>
            <a:picLocks noChangeAspect="1"/>
          </p:cNvPicPr>
          <p:nvPr/>
        </p:nvPicPr>
        <p:blipFill>
          <a:blip r:embed="rId6" cstate="print"/>
          <a:stretch>
            <a:fillRect/>
          </a:stretch>
        </p:blipFill>
        <p:spPr>
          <a:xfrm>
            <a:off x="757853" y="1998308"/>
            <a:ext cx="1450343" cy="1510774"/>
          </a:xfrm>
          <a:prstGeom prst="rect">
            <a:avLst/>
          </a:prstGeom>
        </p:spPr>
      </p:pic>
      <p:sp>
        <p:nvSpPr>
          <p:cNvPr id="32" name="正方形/長方形 31"/>
          <p:cNvSpPr>
            <a:spLocks/>
          </p:cNvSpPr>
          <p:nvPr/>
        </p:nvSpPr>
        <p:spPr>
          <a:xfrm>
            <a:off x="3386136" y="5149485"/>
            <a:ext cx="2495649" cy="4441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警告重視広告</a:t>
            </a:r>
            <a:endParaRPr kumimoji="1" lang="ja-JP" altLang="en-US" sz="2000" b="1" dirty="0">
              <a:solidFill>
                <a:schemeClr val="tx1"/>
              </a:solidFill>
              <a:uFillTx/>
            </a:endParaRPr>
          </a:p>
        </p:txBody>
      </p:sp>
      <p:sp>
        <p:nvSpPr>
          <p:cNvPr id="5" name="乗算記号 4"/>
          <p:cNvSpPr>
            <a:spLocks/>
          </p:cNvSpPr>
          <p:nvPr/>
        </p:nvSpPr>
        <p:spPr>
          <a:xfrm>
            <a:off x="3363284" y="4228673"/>
            <a:ext cx="2539189" cy="2335911"/>
          </a:xfrm>
          <a:prstGeom prst="mathMultiply">
            <a:avLst>
              <a:gd name="adj1" fmla="val 6284"/>
            </a:avLst>
          </a:prstGeom>
          <a:solidFill>
            <a:srgbClr val="5B9BD5">
              <a:alpha val="6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33" name="正方形/長方形 32"/>
          <p:cNvSpPr>
            <a:spLocks/>
          </p:cNvSpPr>
          <p:nvPr/>
        </p:nvSpPr>
        <p:spPr>
          <a:xfrm>
            <a:off x="9051914" y="2399977"/>
            <a:ext cx="2495648" cy="4441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データ重視広告</a:t>
            </a:r>
            <a:endParaRPr kumimoji="1" lang="ja-JP" altLang="en-US" sz="2000" b="1" dirty="0">
              <a:solidFill>
                <a:schemeClr val="tx1"/>
              </a:solidFill>
              <a:uFillTx/>
            </a:endParaRPr>
          </a:p>
        </p:txBody>
      </p:sp>
      <p:sp>
        <p:nvSpPr>
          <p:cNvPr id="27" name="ドーナツ 26"/>
          <p:cNvSpPr>
            <a:spLocks/>
          </p:cNvSpPr>
          <p:nvPr/>
        </p:nvSpPr>
        <p:spPr>
          <a:xfrm>
            <a:off x="9340966" y="1737386"/>
            <a:ext cx="1958402" cy="1772882"/>
          </a:xfrm>
          <a:prstGeom prst="donut">
            <a:avLst>
              <a:gd name="adj" fmla="val 3413"/>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a:spLocks/>
          </p:cNvSpPr>
          <p:nvPr/>
        </p:nvSpPr>
        <p:spPr>
          <a:xfrm>
            <a:off x="338628" y="2144296"/>
            <a:ext cx="3848669" cy="646331"/>
          </a:xfrm>
          <a:prstGeom prst="rect">
            <a:avLst/>
          </a:prstGeom>
          <a:noFill/>
          <a:ln w="28575">
            <a:solidFill>
              <a:schemeClr val="tx1"/>
            </a:solidFill>
          </a:ln>
        </p:spPr>
        <p:txBody>
          <a:bodyPr wrap="square" rtlCol="0">
            <a:spAutoFit/>
          </a:bodyPr>
          <a:lstStyle/>
          <a:p>
            <a:r>
              <a:rPr kumimoji="1" lang="ja-JP" altLang="en-US" dirty="0">
                <a:uFillTx/>
              </a:rPr>
              <a:t>４つのタイプ</a:t>
            </a:r>
            <a:endParaRPr kumimoji="1" lang="en-US" altLang="ja-JP" dirty="0">
              <a:uFillTx/>
            </a:endParaRPr>
          </a:p>
          <a:p>
            <a:r>
              <a:rPr kumimoji="1" lang="ja-JP" altLang="en-US" dirty="0">
                <a:uFillTx/>
              </a:rPr>
              <a:t>品質、革新、情報探索、自尊心</a:t>
            </a:r>
          </a:p>
        </p:txBody>
      </p:sp>
      <p:sp>
        <p:nvSpPr>
          <p:cNvPr id="6" name="テキスト ボックス 5"/>
          <p:cNvSpPr txBox="1">
            <a:spLocks/>
          </p:cNvSpPr>
          <p:nvPr/>
        </p:nvSpPr>
        <p:spPr>
          <a:xfrm>
            <a:off x="4903806" y="2157442"/>
            <a:ext cx="3862316" cy="646331"/>
          </a:xfrm>
          <a:prstGeom prst="rect">
            <a:avLst/>
          </a:prstGeom>
          <a:noFill/>
          <a:ln w="28575">
            <a:solidFill>
              <a:srgbClr val="FFC000"/>
            </a:solidFill>
          </a:ln>
        </p:spPr>
        <p:txBody>
          <a:bodyPr wrap="square" rtlCol="0">
            <a:spAutoFit/>
          </a:bodyPr>
          <a:lstStyle/>
          <a:p>
            <a:r>
              <a:rPr lang="ja-JP" altLang="en-US" dirty="0">
                <a:uFillTx/>
              </a:rPr>
              <a:t>９</a:t>
            </a:r>
            <a:r>
              <a:rPr kumimoji="1" lang="ja-JP" altLang="en-US" dirty="0" smtClean="0">
                <a:uFillTx/>
              </a:rPr>
              <a:t>つの</a:t>
            </a:r>
            <a:r>
              <a:rPr kumimoji="1" lang="ja-JP" altLang="en-US" dirty="0">
                <a:uFillTx/>
              </a:rPr>
              <a:t>広告</a:t>
            </a:r>
            <a:endParaRPr kumimoji="1" lang="en-US" altLang="ja-JP" dirty="0">
              <a:uFillTx/>
            </a:endParaRPr>
          </a:p>
          <a:p>
            <a:r>
              <a:rPr lang="ja-JP" altLang="en-US" dirty="0">
                <a:uFillTx/>
              </a:rPr>
              <a:t>テレビ</a:t>
            </a:r>
            <a:r>
              <a:rPr lang="en-US" altLang="ja-JP" dirty="0">
                <a:uFillTx/>
              </a:rPr>
              <a:t>CM</a:t>
            </a:r>
            <a:r>
              <a:rPr lang="ja-JP" altLang="en-US" dirty="0">
                <a:uFillTx/>
              </a:rPr>
              <a:t>の表現形式の分類</a:t>
            </a:r>
            <a:endParaRPr lang="en-US" altLang="ja-JP" dirty="0">
              <a:uFillTx/>
            </a:endParaRPr>
          </a:p>
        </p:txBody>
      </p:sp>
      <p:sp>
        <p:nvSpPr>
          <p:cNvPr id="7" name="テキスト ボックス 6"/>
          <p:cNvSpPr txBox="1">
            <a:spLocks/>
          </p:cNvSpPr>
          <p:nvPr/>
        </p:nvSpPr>
        <p:spPr>
          <a:xfrm>
            <a:off x="280962" y="1497389"/>
            <a:ext cx="2393279" cy="523220"/>
          </a:xfrm>
          <a:prstGeom prst="rect">
            <a:avLst/>
          </a:prstGeom>
          <a:noFill/>
        </p:spPr>
        <p:txBody>
          <a:bodyPr wrap="square" rtlCol="0">
            <a:spAutoFit/>
          </a:bodyPr>
          <a:lstStyle/>
          <a:p>
            <a:r>
              <a:rPr kumimoji="1" lang="en-US" altLang="ja-JP" sz="2800" dirty="0">
                <a:uFillTx/>
              </a:rPr>
              <a:t>〈</a:t>
            </a:r>
            <a:r>
              <a:rPr kumimoji="1" lang="ja-JP" altLang="en-US" sz="2800" dirty="0">
                <a:uFillTx/>
              </a:rPr>
              <a:t>仮説１</a:t>
            </a:r>
            <a:r>
              <a:rPr lang="en-US" altLang="ja-JP" sz="2800" dirty="0">
                <a:uFillTx/>
              </a:rPr>
              <a:t>〉</a:t>
            </a:r>
            <a:endParaRPr kumimoji="1" lang="ja-JP" altLang="en-US" sz="2800" dirty="0">
              <a:uFillTx/>
            </a:endParaRPr>
          </a:p>
        </p:txBody>
      </p:sp>
      <p:sp>
        <p:nvSpPr>
          <p:cNvPr id="8" name="テキスト ボックス 7"/>
          <p:cNvSpPr txBox="1">
            <a:spLocks/>
          </p:cNvSpPr>
          <p:nvPr/>
        </p:nvSpPr>
        <p:spPr>
          <a:xfrm>
            <a:off x="338627" y="3380002"/>
            <a:ext cx="1824868" cy="523220"/>
          </a:xfrm>
          <a:prstGeom prst="rect">
            <a:avLst/>
          </a:prstGeom>
          <a:noFill/>
        </p:spPr>
        <p:txBody>
          <a:bodyPr wrap="square" rtlCol="0">
            <a:spAutoFit/>
          </a:bodyPr>
          <a:lstStyle/>
          <a:p>
            <a:r>
              <a:rPr kumimoji="1" lang="en-US" altLang="ja-JP" sz="2800" dirty="0">
                <a:uFillTx/>
              </a:rPr>
              <a:t>〈</a:t>
            </a:r>
            <a:r>
              <a:rPr kumimoji="1" lang="ja-JP" altLang="en-US" sz="2800" dirty="0">
                <a:uFillTx/>
              </a:rPr>
              <a:t>仮説</a:t>
            </a:r>
            <a:r>
              <a:rPr kumimoji="1" lang="en-US" altLang="ja-JP" sz="2800" dirty="0">
                <a:uFillTx/>
              </a:rPr>
              <a:t>2</a:t>
            </a:r>
            <a:r>
              <a:rPr lang="en-US" altLang="ja-JP" sz="2800" dirty="0">
                <a:uFillTx/>
              </a:rPr>
              <a:t>〉</a:t>
            </a:r>
            <a:endParaRPr kumimoji="1" lang="ja-JP" altLang="en-US" sz="2800" dirty="0">
              <a:uFillTx/>
            </a:endParaRPr>
          </a:p>
        </p:txBody>
      </p:sp>
      <p:sp>
        <p:nvSpPr>
          <p:cNvPr id="9" name="テキスト ボックス 8"/>
          <p:cNvSpPr txBox="1">
            <a:spLocks/>
          </p:cNvSpPr>
          <p:nvPr/>
        </p:nvSpPr>
        <p:spPr>
          <a:xfrm>
            <a:off x="338628" y="4024915"/>
            <a:ext cx="3848669" cy="646331"/>
          </a:xfrm>
          <a:prstGeom prst="rect">
            <a:avLst/>
          </a:prstGeom>
          <a:noFill/>
          <a:ln w="28575">
            <a:solidFill>
              <a:schemeClr val="tx1"/>
            </a:solidFill>
          </a:ln>
        </p:spPr>
        <p:txBody>
          <a:bodyPr wrap="square" rtlCol="0">
            <a:spAutoFit/>
          </a:bodyPr>
          <a:lstStyle/>
          <a:p>
            <a:r>
              <a:rPr kumimoji="1" lang="ja-JP" altLang="en-US" dirty="0">
                <a:uFillTx/>
              </a:rPr>
              <a:t>４つのタイプ</a:t>
            </a:r>
            <a:endParaRPr kumimoji="1" lang="en-US" altLang="ja-JP" dirty="0">
              <a:uFillTx/>
            </a:endParaRPr>
          </a:p>
          <a:p>
            <a:r>
              <a:rPr kumimoji="1" lang="ja-JP" altLang="en-US" dirty="0">
                <a:uFillTx/>
              </a:rPr>
              <a:t>品質、革新、情報探索、自尊心</a:t>
            </a:r>
          </a:p>
        </p:txBody>
      </p:sp>
      <p:sp>
        <p:nvSpPr>
          <p:cNvPr id="10" name="テキスト ボックス 9"/>
          <p:cNvSpPr txBox="1">
            <a:spLocks/>
          </p:cNvSpPr>
          <p:nvPr/>
        </p:nvSpPr>
        <p:spPr>
          <a:xfrm>
            <a:off x="4903806" y="4027399"/>
            <a:ext cx="3862316" cy="646331"/>
          </a:xfrm>
          <a:prstGeom prst="rect">
            <a:avLst/>
          </a:prstGeom>
          <a:noFill/>
          <a:ln w="28575">
            <a:solidFill>
              <a:srgbClr val="FFC000"/>
            </a:solidFill>
          </a:ln>
        </p:spPr>
        <p:txBody>
          <a:bodyPr wrap="square" rtlCol="0">
            <a:spAutoFit/>
          </a:bodyPr>
          <a:lstStyle/>
          <a:p>
            <a:r>
              <a:rPr lang="ja-JP" altLang="en-US" dirty="0">
                <a:uFillTx/>
              </a:rPr>
              <a:t>９</a:t>
            </a:r>
            <a:r>
              <a:rPr kumimoji="1" lang="ja-JP" altLang="en-US" dirty="0" smtClean="0">
                <a:uFillTx/>
              </a:rPr>
              <a:t>つの</a:t>
            </a:r>
            <a:r>
              <a:rPr kumimoji="1" lang="ja-JP" altLang="en-US" dirty="0">
                <a:uFillTx/>
              </a:rPr>
              <a:t>広告</a:t>
            </a:r>
            <a:endParaRPr kumimoji="1" lang="en-US" altLang="ja-JP" dirty="0">
              <a:uFillTx/>
            </a:endParaRPr>
          </a:p>
          <a:p>
            <a:r>
              <a:rPr lang="ja-JP" altLang="en-US" dirty="0">
                <a:uFillTx/>
              </a:rPr>
              <a:t>テレビ</a:t>
            </a:r>
            <a:r>
              <a:rPr lang="en-US" altLang="ja-JP" dirty="0">
                <a:uFillTx/>
              </a:rPr>
              <a:t>CM</a:t>
            </a:r>
            <a:r>
              <a:rPr lang="ja-JP" altLang="en-US" dirty="0">
                <a:uFillTx/>
              </a:rPr>
              <a:t>の表現形式の分類</a:t>
            </a:r>
            <a:endParaRPr lang="en-US" altLang="ja-JP" dirty="0">
              <a:uFillTx/>
            </a:endParaRPr>
          </a:p>
        </p:txBody>
      </p:sp>
      <p:sp>
        <p:nvSpPr>
          <p:cNvPr id="16" name="テキスト ボックス 15"/>
          <p:cNvSpPr txBox="1">
            <a:spLocks/>
          </p:cNvSpPr>
          <p:nvPr/>
        </p:nvSpPr>
        <p:spPr>
          <a:xfrm>
            <a:off x="8825261" y="3773895"/>
            <a:ext cx="888681" cy="1107996"/>
          </a:xfrm>
          <a:prstGeom prst="rect">
            <a:avLst/>
          </a:prstGeom>
          <a:noFill/>
        </p:spPr>
        <p:txBody>
          <a:bodyPr wrap="square" rtlCol="0">
            <a:spAutoFit/>
          </a:bodyPr>
          <a:lstStyle/>
          <a:p>
            <a:r>
              <a:rPr kumimoji="1" lang="en-US" altLang="ja-JP" sz="6600" dirty="0">
                <a:uFillTx/>
              </a:rPr>
              <a:t>×</a:t>
            </a:r>
            <a:endParaRPr kumimoji="1" lang="ja-JP" altLang="en-US" sz="6600" dirty="0">
              <a:uFillTx/>
            </a:endParaRPr>
          </a:p>
        </p:txBody>
      </p:sp>
      <p:sp>
        <p:nvSpPr>
          <p:cNvPr id="17" name="テキスト ボックス 16"/>
          <p:cNvSpPr txBox="1">
            <a:spLocks/>
          </p:cNvSpPr>
          <p:nvPr/>
        </p:nvSpPr>
        <p:spPr>
          <a:xfrm>
            <a:off x="4137604" y="3932581"/>
            <a:ext cx="888681" cy="830997"/>
          </a:xfrm>
          <a:prstGeom prst="rect">
            <a:avLst/>
          </a:prstGeom>
          <a:noFill/>
        </p:spPr>
        <p:txBody>
          <a:bodyPr wrap="square" rtlCol="0">
            <a:spAutoFit/>
          </a:bodyPr>
          <a:lstStyle/>
          <a:p>
            <a:r>
              <a:rPr lang="ja-JP" altLang="en-US" sz="4800" dirty="0">
                <a:uFillTx/>
              </a:rPr>
              <a:t>→</a:t>
            </a:r>
            <a:endParaRPr kumimoji="1" lang="ja-JP" altLang="en-US" sz="4800" dirty="0">
              <a:uFillTx/>
            </a:endParaRPr>
          </a:p>
        </p:txBody>
      </p:sp>
      <p:sp>
        <p:nvSpPr>
          <p:cNvPr id="19" name="正方形/長方形 18"/>
          <p:cNvSpPr>
            <a:spLocks/>
          </p:cNvSpPr>
          <p:nvPr/>
        </p:nvSpPr>
        <p:spPr>
          <a:xfrm>
            <a:off x="9581497" y="3522545"/>
            <a:ext cx="1620957" cy="523220"/>
          </a:xfrm>
          <a:prstGeom prst="rect">
            <a:avLst/>
          </a:prstGeom>
          <a:ln w="38100">
            <a:solidFill>
              <a:srgbClr val="FFC000"/>
            </a:solidFill>
          </a:ln>
        </p:spPr>
        <p:txBody>
          <a:bodyPr wrap="none">
            <a:spAutoFit/>
          </a:bodyPr>
          <a:lstStyle/>
          <a:p>
            <a:r>
              <a:rPr lang="ja-JP" altLang="en-US" sz="2800" dirty="0">
                <a:uFillTx/>
              </a:rPr>
              <a:t>感情広告</a:t>
            </a:r>
          </a:p>
        </p:txBody>
      </p:sp>
      <p:sp>
        <p:nvSpPr>
          <p:cNvPr id="20" name="正方形/長方形 19"/>
          <p:cNvSpPr>
            <a:spLocks/>
          </p:cNvSpPr>
          <p:nvPr/>
        </p:nvSpPr>
        <p:spPr>
          <a:xfrm>
            <a:off x="9636692" y="4501968"/>
            <a:ext cx="1620957" cy="523220"/>
          </a:xfrm>
          <a:prstGeom prst="rect">
            <a:avLst/>
          </a:prstGeom>
          <a:ln w="38100">
            <a:solidFill>
              <a:srgbClr val="FFC000"/>
            </a:solidFill>
          </a:ln>
        </p:spPr>
        <p:txBody>
          <a:bodyPr wrap="none">
            <a:spAutoFit/>
          </a:bodyPr>
          <a:lstStyle/>
          <a:p>
            <a:r>
              <a:rPr lang="ja-JP" altLang="en-US" sz="2800" dirty="0">
                <a:uFillTx/>
              </a:rPr>
              <a:t>説明広告</a:t>
            </a:r>
          </a:p>
        </p:txBody>
      </p:sp>
      <p:sp>
        <p:nvSpPr>
          <p:cNvPr id="23" name="テキスト ボックス 22"/>
          <p:cNvSpPr txBox="1">
            <a:spLocks/>
          </p:cNvSpPr>
          <p:nvPr/>
        </p:nvSpPr>
        <p:spPr>
          <a:xfrm>
            <a:off x="10215770" y="4024915"/>
            <a:ext cx="545910" cy="523220"/>
          </a:xfrm>
          <a:prstGeom prst="rect">
            <a:avLst/>
          </a:prstGeom>
          <a:noFill/>
        </p:spPr>
        <p:txBody>
          <a:bodyPr wrap="square" rtlCol="0">
            <a:spAutoFit/>
          </a:bodyPr>
          <a:lstStyle/>
          <a:p>
            <a:r>
              <a:rPr kumimoji="1" lang="en-US" altLang="ja-JP" sz="2800" dirty="0">
                <a:uFillTx/>
              </a:rPr>
              <a:t>or</a:t>
            </a:r>
            <a:endParaRPr kumimoji="1" lang="ja-JP" altLang="en-US" sz="2800" dirty="0">
              <a:uFillTx/>
            </a:endParaRPr>
          </a:p>
        </p:txBody>
      </p:sp>
      <p:sp>
        <p:nvSpPr>
          <p:cNvPr id="18" name="テキスト ボックス 17"/>
          <p:cNvSpPr txBox="1">
            <a:spLocks/>
          </p:cNvSpPr>
          <p:nvPr/>
        </p:nvSpPr>
        <p:spPr>
          <a:xfrm>
            <a:off x="4146241" y="2050065"/>
            <a:ext cx="888681" cy="830997"/>
          </a:xfrm>
          <a:prstGeom prst="rect">
            <a:avLst/>
          </a:prstGeom>
          <a:noFill/>
        </p:spPr>
        <p:txBody>
          <a:bodyPr wrap="square" rtlCol="0">
            <a:spAutoFit/>
          </a:bodyPr>
          <a:lstStyle/>
          <a:p>
            <a:r>
              <a:rPr lang="ja-JP" altLang="en-US" sz="4800" dirty="0">
                <a:uFillTx/>
              </a:rPr>
              <a:t>→</a:t>
            </a:r>
            <a:endParaRPr kumimoji="1" lang="ja-JP" altLang="en-US" sz="4800" dirty="0">
              <a:uFillTx/>
            </a:endParaRPr>
          </a:p>
        </p:txBody>
      </p:sp>
      <p:sp>
        <p:nvSpPr>
          <p:cNvPr id="24" name="四角形: 角を丸くする 2"/>
          <p:cNvSpPr>
            <a:spLocks/>
          </p:cNvSpPr>
          <p:nvPr/>
        </p:nvSpPr>
        <p:spPr>
          <a:xfrm>
            <a:off x="210337" y="3263773"/>
            <a:ext cx="11307529" cy="185766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2" name="四角形吹き出し 21"/>
          <p:cNvSpPr>
            <a:spLocks/>
          </p:cNvSpPr>
          <p:nvPr/>
        </p:nvSpPr>
        <p:spPr>
          <a:xfrm>
            <a:off x="7045289" y="5211530"/>
            <a:ext cx="2202975" cy="640207"/>
          </a:xfrm>
          <a:prstGeom prst="wedgeRectCallout">
            <a:avLst>
              <a:gd name="adj1" fmla="val 34924"/>
              <a:gd name="adj2" fmla="val -142150"/>
            </a:avLst>
          </a:prstGeom>
          <a:solidFill>
            <a:schemeClr val="bg1"/>
          </a:solid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uFillTx/>
            </a:endParaRPr>
          </a:p>
        </p:txBody>
      </p:sp>
      <p:sp>
        <p:nvSpPr>
          <p:cNvPr id="21" name="テキスト ボックス 20"/>
          <p:cNvSpPr txBox="1">
            <a:spLocks/>
          </p:cNvSpPr>
          <p:nvPr/>
        </p:nvSpPr>
        <p:spPr>
          <a:xfrm>
            <a:off x="7045289" y="5345226"/>
            <a:ext cx="2396873" cy="400110"/>
          </a:xfrm>
          <a:prstGeom prst="rect">
            <a:avLst/>
          </a:prstGeom>
          <a:noFill/>
        </p:spPr>
        <p:txBody>
          <a:bodyPr wrap="square" rtlCol="0">
            <a:spAutoFit/>
          </a:bodyPr>
          <a:lstStyle/>
          <a:p>
            <a:r>
              <a:rPr kumimoji="1" lang="ja-JP" altLang="en-US" sz="2000" dirty="0">
                <a:uFillTx/>
              </a:rPr>
              <a:t>ここからさらに</a:t>
            </a:r>
            <a:r>
              <a:rPr kumimoji="1" lang="en-US" altLang="ja-JP" sz="2000" dirty="0">
                <a:uFillTx/>
              </a:rPr>
              <a:t>…</a:t>
            </a:r>
            <a:endParaRPr kumimoji="1" lang="ja-JP" altLang="en-US" sz="2000"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34</a:t>
            </a:fld>
            <a:endParaRPr lang="ja-JP" altLang="en-US" dirty="0">
              <a:uFillTx/>
            </a:endParaRPr>
          </a:p>
        </p:txBody>
      </p:sp>
      <p:sp>
        <p:nvSpPr>
          <p:cNvPr id="25"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仮説導出②</a:t>
            </a:r>
            <a:endParaRPr lang="en-US" altLang="ja-JP" dirty="0">
              <a:uFillTx/>
            </a:endParaRPr>
          </a:p>
        </p:txBody>
      </p:sp>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角丸四角形 32"/>
          <p:cNvSpPr/>
          <p:nvPr/>
        </p:nvSpPr>
        <p:spPr>
          <a:xfrm>
            <a:off x="8791771" y="2843466"/>
            <a:ext cx="2374710" cy="747564"/>
          </a:xfrm>
          <a:prstGeom prst="roundRect">
            <a:avLst/>
          </a:prstGeom>
          <a:noFill/>
          <a:ln w="57150">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0" name="角丸四角形吹き出し 29"/>
          <p:cNvSpPr>
            <a:spLocks/>
          </p:cNvSpPr>
          <p:nvPr/>
        </p:nvSpPr>
        <p:spPr>
          <a:xfrm>
            <a:off x="2851126" y="2551654"/>
            <a:ext cx="3591690" cy="2147226"/>
          </a:xfrm>
          <a:prstGeom prst="wedgeRoundRectCallout">
            <a:avLst>
              <a:gd name="adj1" fmla="val -63688"/>
              <a:gd name="adj2" fmla="val 15975"/>
              <a:gd name="adj3" fmla="val 16667"/>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タイトル 1"/>
          <p:cNvSpPr>
            <a:spLocks noGrp="1"/>
          </p:cNvSpPr>
          <p:nvPr>
            <p:ph type="title"/>
          </p:nvPr>
        </p:nvSpPr>
        <p:spPr>
          <a:xfrm>
            <a:off x="1251678" y="382385"/>
            <a:ext cx="10178322" cy="960323"/>
          </a:xfrm>
        </p:spPr>
        <p:txBody>
          <a:bodyPr/>
          <a:lstStyle/>
          <a:p>
            <a:r>
              <a:rPr lang="ja-JP" altLang="en-US" dirty="0" smtClean="0"/>
              <a:t>仮説②</a:t>
            </a:r>
            <a:r>
              <a:rPr lang="ja-JP" altLang="en-US" dirty="0"/>
              <a:t>＜品質</a:t>
            </a:r>
            <a:r>
              <a:rPr lang="ja-JP" altLang="en-US" dirty="0" smtClean="0"/>
              <a:t>＞</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dirty="0" smtClean="0">
                <a:uFillTx/>
              </a:rPr>
              <a:t>2018/12/16</a:t>
            </a:r>
            <a:endParaRPr kumimoji="1" lang="ja-JP" altLang="en-US"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35</a:t>
            </a:fld>
            <a:endParaRPr lang="ja-JP" altLang="en-US" dirty="0">
              <a:uFillTx/>
            </a:endParaRPr>
          </a:p>
        </p:txBody>
      </p:sp>
      <p:sp>
        <p:nvSpPr>
          <p:cNvPr id="9" name="正方形/長方形 8"/>
          <p:cNvSpPr/>
          <p:nvPr/>
        </p:nvSpPr>
        <p:spPr>
          <a:xfrm>
            <a:off x="2851126" y="1243537"/>
            <a:ext cx="6714021" cy="969496"/>
          </a:xfrm>
          <a:prstGeom prst="rect">
            <a:avLst/>
          </a:prstGeom>
        </p:spPr>
        <p:txBody>
          <a:bodyPr wrap="square">
            <a:spAutoFit/>
          </a:bodyPr>
          <a:lstStyle/>
          <a:p>
            <a:r>
              <a:rPr lang="ja-JP" altLang="en-US" sz="2400" dirty="0"/>
              <a:t>説明広告･･</a:t>
            </a:r>
            <a:r>
              <a:rPr lang="ja-JP" altLang="en-US" sz="2400" dirty="0" smtClean="0"/>
              <a:t>･理論的</a:t>
            </a:r>
            <a:r>
              <a:rPr lang="ja-JP" altLang="en-US" sz="2400" dirty="0"/>
              <a:t>に</a:t>
            </a:r>
            <a:r>
              <a:rPr lang="ja-JP" altLang="en-US" sz="2400" dirty="0" smtClean="0"/>
              <a:t>問いかけ、説明</a:t>
            </a:r>
            <a:r>
              <a:rPr lang="ja-JP" altLang="en-US" sz="2400" dirty="0"/>
              <a:t>する</a:t>
            </a:r>
            <a:r>
              <a:rPr lang="ja-JP" altLang="en-US" sz="2400" dirty="0" smtClean="0"/>
              <a:t>広告</a:t>
            </a:r>
            <a:endParaRPr lang="en-US" altLang="ja-JP" sz="2400" dirty="0"/>
          </a:p>
          <a:p>
            <a:r>
              <a:rPr lang="ja-JP" altLang="en-US" sz="900" dirty="0"/>
              <a:t>　</a:t>
            </a:r>
            <a:endParaRPr lang="en-US" altLang="ja-JP" sz="900" dirty="0" smtClean="0"/>
          </a:p>
          <a:p>
            <a:r>
              <a:rPr lang="en-US" altLang="ja-JP" sz="2400" dirty="0" smtClean="0"/>
              <a:t>(</a:t>
            </a:r>
            <a:r>
              <a:rPr lang="ja-JP" altLang="en-US" sz="2400" dirty="0"/>
              <a:t>例：商品の性能や</a:t>
            </a:r>
            <a:r>
              <a:rPr lang="ja-JP" altLang="en-US" sz="2400" dirty="0">
                <a:solidFill>
                  <a:srgbClr val="FF0000"/>
                </a:solidFill>
              </a:rPr>
              <a:t>品質</a:t>
            </a:r>
            <a:r>
              <a:rPr lang="ja-JP" altLang="en-US" sz="2400" dirty="0"/>
              <a:t>を説明する</a:t>
            </a:r>
            <a:r>
              <a:rPr lang="en-US" altLang="ja-JP" sz="2400" dirty="0"/>
              <a:t>)</a:t>
            </a:r>
          </a:p>
        </p:txBody>
      </p:sp>
      <p:pic>
        <p:nvPicPr>
          <p:cNvPr id="12" name="図 11"/>
          <p:cNvPicPr>
            <a:picLocks noChangeAspect="1"/>
          </p:cNvPicPr>
          <p:nvPr/>
        </p:nvPicPr>
        <p:blipFill>
          <a:blip r:embed="rId2" cstate="print"/>
          <a:stretch>
            <a:fillRect/>
          </a:stretch>
        </p:blipFill>
        <p:spPr>
          <a:xfrm>
            <a:off x="594551" y="2581699"/>
            <a:ext cx="2099112" cy="2186575"/>
          </a:xfrm>
          <a:prstGeom prst="rect">
            <a:avLst/>
          </a:prstGeom>
        </p:spPr>
      </p:pic>
      <p:sp>
        <p:nvSpPr>
          <p:cNvPr id="15" name="正方形/長方形 14"/>
          <p:cNvSpPr>
            <a:spLocks/>
          </p:cNvSpPr>
          <p:nvPr/>
        </p:nvSpPr>
        <p:spPr>
          <a:xfrm>
            <a:off x="3093858" y="2887055"/>
            <a:ext cx="3295907" cy="1523494"/>
          </a:xfrm>
          <a:prstGeom prst="rect">
            <a:avLst/>
          </a:prstGeom>
          <a:ln w="38100">
            <a:noFill/>
          </a:ln>
        </p:spPr>
        <p:txBody>
          <a:bodyPr wrap="square">
            <a:spAutoFit/>
          </a:bodyPr>
          <a:lstStyle/>
          <a:p>
            <a:r>
              <a:rPr lang="ja-JP" altLang="en-US" sz="2400" b="1" dirty="0">
                <a:uFillTx/>
              </a:rPr>
              <a:t>①</a:t>
            </a:r>
            <a:r>
              <a:rPr lang="ja-JP" altLang="en-US" sz="2400" dirty="0" smtClean="0">
                <a:uFillTx/>
              </a:rPr>
              <a:t>効用</a:t>
            </a:r>
            <a:r>
              <a:rPr lang="ja-JP" altLang="en-US" sz="2400" dirty="0">
                <a:uFillTx/>
              </a:rPr>
              <a:t>・利益重視</a:t>
            </a:r>
            <a:r>
              <a:rPr lang="ja-JP" altLang="en-US" sz="2400" dirty="0" smtClean="0">
                <a:uFillTx/>
              </a:rPr>
              <a:t>形式</a:t>
            </a:r>
            <a:endParaRPr lang="en-US" altLang="ja-JP" sz="2400" dirty="0" smtClean="0">
              <a:uFillTx/>
            </a:endParaRPr>
          </a:p>
          <a:p>
            <a:endParaRPr lang="en-US" altLang="ja-JP" sz="1050" dirty="0" smtClean="0">
              <a:uFillTx/>
            </a:endParaRPr>
          </a:p>
          <a:p>
            <a:r>
              <a:rPr lang="ja-JP" altLang="en-US" sz="2400" b="1" dirty="0"/>
              <a:t>②</a:t>
            </a:r>
            <a:r>
              <a:rPr lang="ja-JP" altLang="en-US" sz="2400" dirty="0"/>
              <a:t>データ重視</a:t>
            </a:r>
            <a:r>
              <a:rPr lang="ja-JP" altLang="en-US" sz="2400" dirty="0" smtClean="0"/>
              <a:t>形式</a:t>
            </a:r>
            <a:endParaRPr lang="en-US" altLang="ja-JP" sz="2400" dirty="0" smtClean="0"/>
          </a:p>
          <a:p>
            <a:endParaRPr lang="ja-JP" altLang="en-US" sz="1050" dirty="0"/>
          </a:p>
          <a:p>
            <a:r>
              <a:rPr lang="ja-JP" altLang="en-US" sz="2400" dirty="0" smtClean="0">
                <a:uFillTx/>
              </a:rPr>
              <a:t>③</a:t>
            </a:r>
            <a:r>
              <a:rPr lang="ja-JP" altLang="en-US" sz="2400" dirty="0"/>
              <a:t>警告重視</a:t>
            </a:r>
            <a:r>
              <a:rPr lang="ja-JP" altLang="en-US" sz="2400" dirty="0" smtClean="0"/>
              <a:t>形式</a:t>
            </a:r>
            <a:endParaRPr lang="ja-JP" altLang="en-US" sz="2400" dirty="0"/>
          </a:p>
        </p:txBody>
      </p:sp>
      <p:sp>
        <p:nvSpPr>
          <p:cNvPr id="18" name="正方形/長方形 17"/>
          <p:cNvSpPr/>
          <p:nvPr/>
        </p:nvSpPr>
        <p:spPr>
          <a:xfrm>
            <a:off x="662338" y="2213640"/>
            <a:ext cx="2031325" cy="461665"/>
          </a:xfrm>
          <a:prstGeom prst="rect">
            <a:avLst/>
          </a:prstGeom>
        </p:spPr>
        <p:txBody>
          <a:bodyPr wrap="none">
            <a:spAutoFit/>
          </a:bodyPr>
          <a:lstStyle/>
          <a:p>
            <a:r>
              <a:rPr lang="ja-JP" altLang="en-US" sz="2400" b="1" dirty="0"/>
              <a:t>品質重視</a:t>
            </a:r>
            <a:r>
              <a:rPr lang="ja-JP" altLang="en-US" sz="2400" dirty="0"/>
              <a:t>の人</a:t>
            </a:r>
            <a:endParaRPr lang="en-US" altLang="ja-JP" sz="2400" dirty="0"/>
          </a:p>
        </p:txBody>
      </p:sp>
      <p:cxnSp>
        <p:nvCxnSpPr>
          <p:cNvPr id="19" name="直線コネクタ 18"/>
          <p:cNvCxnSpPr/>
          <p:nvPr/>
        </p:nvCxnSpPr>
        <p:spPr>
          <a:xfrm flipV="1">
            <a:off x="2830342" y="1649843"/>
            <a:ext cx="6511856" cy="9514"/>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23" name="V 字形矢印 22"/>
          <p:cNvSpPr>
            <a:spLocks/>
          </p:cNvSpPr>
          <p:nvPr/>
        </p:nvSpPr>
        <p:spPr>
          <a:xfrm>
            <a:off x="7057491" y="3068004"/>
            <a:ext cx="1106220" cy="11487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4" name="テキスト ボックス 23"/>
          <p:cNvSpPr txBox="1"/>
          <p:nvPr/>
        </p:nvSpPr>
        <p:spPr>
          <a:xfrm>
            <a:off x="8941672" y="2960890"/>
            <a:ext cx="2074909" cy="584775"/>
          </a:xfrm>
          <a:prstGeom prst="rect">
            <a:avLst/>
          </a:prstGeom>
          <a:ln w="38100">
            <a:noFill/>
          </a:ln>
        </p:spPr>
        <p:txBody>
          <a:bodyPr wrap="square" rtlCol="0">
            <a:spAutoFit/>
          </a:bodyPr>
          <a:lstStyle/>
          <a:p>
            <a:pPr algn="ctr"/>
            <a:r>
              <a:rPr kumimoji="1" lang="ja-JP" altLang="en-US" sz="3200" b="1" dirty="0" smtClean="0"/>
              <a:t>感情広告</a:t>
            </a:r>
            <a:endParaRPr kumimoji="1" lang="ja-JP" altLang="en-US" sz="3200" b="1" dirty="0"/>
          </a:p>
        </p:txBody>
      </p:sp>
      <p:sp>
        <p:nvSpPr>
          <p:cNvPr id="25" name="テキスト ボックス 24"/>
          <p:cNvSpPr txBox="1"/>
          <p:nvPr/>
        </p:nvSpPr>
        <p:spPr>
          <a:xfrm>
            <a:off x="8941673" y="3899620"/>
            <a:ext cx="2074908" cy="584775"/>
          </a:xfrm>
          <a:prstGeom prst="rect">
            <a:avLst/>
          </a:prstGeom>
          <a:ln w="38100">
            <a:noFill/>
          </a:ln>
        </p:spPr>
        <p:txBody>
          <a:bodyPr wrap="square" rtlCol="0">
            <a:spAutoFit/>
          </a:bodyPr>
          <a:lstStyle/>
          <a:p>
            <a:pPr algn="ctr"/>
            <a:r>
              <a:rPr lang="ja-JP" altLang="en-US" sz="3200" b="1" dirty="0"/>
              <a:t>説明</a:t>
            </a:r>
            <a:r>
              <a:rPr kumimoji="1" lang="ja-JP" altLang="en-US" sz="3200" b="1" dirty="0" smtClean="0"/>
              <a:t>広告</a:t>
            </a:r>
            <a:endParaRPr kumimoji="1" lang="ja-JP" altLang="en-US" sz="3200" b="1" dirty="0"/>
          </a:p>
        </p:txBody>
      </p:sp>
      <p:sp>
        <p:nvSpPr>
          <p:cNvPr id="28" name="正方形/長方形 27"/>
          <p:cNvSpPr/>
          <p:nvPr/>
        </p:nvSpPr>
        <p:spPr>
          <a:xfrm>
            <a:off x="8153913" y="1709648"/>
            <a:ext cx="1529856" cy="400110"/>
          </a:xfrm>
          <a:prstGeom prst="rect">
            <a:avLst/>
          </a:prstGeom>
        </p:spPr>
        <p:txBody>
          <a:bodyPr wrap="square">
            <a:spAutoFit/>
          </a:bodyPr>
          <a:lstStyle/>
          <a:p>
            <a:r>
              <a:rPr lang="ja-JP" altLang="en-US" sz="2000" dirty="0" smtClean="0"/>
              <a:t>柏木</a:t>
            </a:r>
            <a:r>
              <a:rPr lang="en-US" altLang="ja-JP" sz="2000" dirty="0" smtClean="0"/>
              <a:t>(1988)</a:t>
            </a:r>
            <a:endParaRPr lang="ja-JP" altLang="en-US" sz="2000" dirty="0"/>
          </a:p>
        </p:txBody>
      </p:sp>
      <p:sp>
        <p:nvSpPr>
          <p:cNvPr id="34" name="角丸四角形 33"/>
          <p:cNvSpPr/>
          <p:nvPr/>
        </p:nvSpPr>
        <p:spPr>
          <a:xfrm>
            <a:off x="8791771" y="3781739"/>
            <a:ext cx="2374710" cy="747564"/>
          </a:xfrm>
          <a:prstGeom prst="roundRect">
            <a:avLst/>
          </a:prstGeom>
          <a:noFill/>
          <a:ln w="57150">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5" name="円/楕円 34"/>
          <p:cNvSpPr/>
          <p:nvPr/>
        </p:nvSpPr>
        <p:spPr>
          <a:xfrm>
            <a:off x="8838951" y="3647425"/>
            <a:ext cx="2280349" cy="1058360"/>
          </a:xfrm>
          <a:prstGeom prst="ellipse">
            <a:avLst/>
          </a:prstGeom>
          <a:no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6" name="正方形/長方形 35"/>
          <p:cNvSpPr>
            <a:spLocks/>
          </p:cNvSpPr>
          <p:nvPr/>
        </p:nvSpPr>
        <p:spPr>
          <a:xfrm>
            <a:off x="389157" y="5180988"/>
            <a:ext cx="11232107" cy="9022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rPr>
              <a:t>2</a:t>
            </a:r>
            <a:r>
              <a:rPr lang="en-US" altLang="ja-JP" sz="2000" dirty="0" smtClean="0">
                <a:solidFill>
                  <a:schemeClr val="tx1"/>
                </a:solidFill>
                <a:uFillTx/>
              </a:rPr>
              <a:t>-a.</a:t>
            </a:r>
            <a:r>
              <a:rPr lang="ja-JP" altLang="en-US" sz="2000" dirty="0" smtClean="0">
                <a:solidFill>
                  <a:schemeClr val="tx1"/>
                </a:solidFill>
                <a:uFillTx/>
              </a:rPr>
              <a:t>品質</a:t>
            </a:r>
            <a:r>
              <a:rPr lang="ja-JP" altLang="en-US" sz="2000" dirty="0">
                <a:solidFill>
                  <a:schemeClr val="tx1"/>
                </a:solidFill>
                <a:uFillTx/>
              </a:rPr>
              <a:t>を重視する</a:t>
            </a:r>
            <a:r>
              <a:rPr lang="ja-JP" altLang="en-US" sz="2000" dirty="0" smtClean="0">
                <a:solidFill>
                  <a:schemeClr val="tx1"/>
                </a:solidFill>
                <a:uFillTx/>
              </a:rPr>
              <a:t>ほど、</a:t>
            </a:r>
            <a:endParaRPr lang="en-US" altLang="ja-JP" sz="2000" dirty="0" smtClean="0">
              <a:solidFill>
                <a:schemeClr val="tx1"/>
              </a:solidFill>
              <a:uFillTx/>
            </a:endParaRPr>
          </a:p>
          <a:p>
            <a:pPr marL="457200" indent="-457200" algn="ctr">
              <a:buAutoNum type="arabicParenBoth"/>
            </a:pPr>
            <a:r>
              <a:rPr lang="ja-JP" altLang="en-US" sz="2000" dirty="0" smtClean="0">
                <a:solidFill>
                  <a:schemeClr val="tx1"/>
                </a:solidFill>
                <a:uFillTx/>
              </a:rPr>
              <a:t>警告重視　</a:t>
            </a:r>
            <a:r>
              <a:rPr lang="en-US" altLang="ja-JP" sz="2000" dirty="0" smtClean="0">
                <a:solidFill>
                  <a:schemeClr val="tx1"/>
                </a:solidFill>
                <a:uFillTx/>
              </a:rPr>
              <a:t>(2)</a:t>
            </a:r>
            <a:r>
              <a:rPr lang="ja-JP" altLang="en-US" sz="2000" dirty="0" smtClean="0">
                <a:solidFill>
                  <a:schemeClr val="tx1"/>
                </a:solidFill>
                <a:uFillTx/>
              </a:rPr>
              <a:t>データ重視　</a:t>
            </a:r>
            <a:r>
              <a:rPr lang="en-US" altLang="ja-JP" sz="2000" dirty="0" smtClean="0">
                <a:solidFill>
                  <a:schemeClr val="tx1"/>
                </a:solidFill>
                <a:uFillTx/>
              </a:rPr>
              <a:t>(3)</a:t>
            </a:r>
            <a:r>
              <a:rPr lang="ja-JP" altLang="en-US" sz="2000" dirty="0" smtClean="0">
                <a:solidFill>
                  <a:schemeClr val="tx1"/>
                </a:solidFill>
                <a:uFillTx/>
              </a:rPr>
              <a:t>効用･利益重視形式広告　</a:t>
            </a:r>
            <a:r>
              <a:rPr lang="ja-JP" altLang="en-US" sz="2000" dirty="0" smtClean="0">
                <a:solidFill>
                  <a:schemeClr val="tx1"/>
                </a:solidFill>
              </a:rPr>
              <a:t>か</a:t>
            </a:r>
            <a:r>
              <a:rPr lang="ja-JP" altLang="en-US" sz="2000" dirty="0">
                <a:solidFill>
                  <a:schemeClr val="tx1"/>
                </a:solidFill>
              </a:rPr>
              <a:t>つ</a:t>
            </a:r>
            <a:r>
              <a:rPr lang="ja-JP" altLang="en-US" sz="2000" dirty="0" smtClean="0">
                <a:solidFill>
                  <a:schemeClr val="tx1"/>
                </a:solidFill>
                <a:uFillTx/>
              </a:rPr>
              <a:t>説明広告　を</a:t>
            </a:r>
            <a:r>
              <a:rPr lang="ja-JP" altLang="en-US" sz="2000" dirty="0">
                <a:solidFill>
                  <a:schemeClr val="tx1"/>
                </a:solidFill>
                <a:uFillTx/>
              </a:rPr>
              <a:t>高く評価する</a:t>
            </a:r>
            <a:r>
              <a:rPr lang="ja-JP" altLang="en-US" sz="2000" dirty="0" smtClean="0">
                <a:solidFill>
                  <a:schemeClr val="tx1"/>
                </a:solidFill>
                <a:uFillTx/>
              </a:rPr>
              <a:t>。</a:t>
            </a:r>
            <a:endParaRPr lang="en-US" altLang="ja-JP" sz="2000" dirty="0">
              <a:solidFill>
                <a:schemeClr val="tx1"/>
              </a:solidFill>
              <a:uFillTx/>
            </a:endParaRPr>
          </a:p>
        </p:txBody>
      </p:sp>
    </p:spTree>
    <p:extLst>
      <p:ext uri="{BB962C8B-B14F-4D97-AF65-F5344CB8AC3E}">
        <p14:creationId xmlns:p14="http://schemas.microsoft.com/office/powerpoint/2010/main" val="30423612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3"/>
          <a:stretch>
            <a:fillRect/>
          </a:stretch>
        </p:blipFill>
        <p:spPr>
          <a:xfrm>
            <a:off x="757462" y="2523701"/>
            <a:ext cx="2848634" cy="2862949"/>
          </a:xfrm>
          <a:prstGeom prst="rect">
            <a:avLst/>
          </a:prstGeom>
        </p:spPr>
      </p:pic>
      <p:sp>
        <p:nvSpPr>
          <p:cNvPr id="33" name="角丸四角形 32"/>
          <p:cNvSpPr/>
          <p:nvPr/>
        </p:nvSpPr>
        <p:spPr>
          <a:xfrm>
            <a:off x="8791771" y="2843466"/>
            <a:ext cx="2374710" cy="747564"/>
          </a:xfrm>
          <a:prstGeom prst="roundRect">
            <a:avLst/>
          </a:prstGeom>
          <a:noFill/>
          <a:ln w="57150">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0" name="角丸四角形吹き出し 29"/>
          <p:cNvSpPr>
            <a:spLocks/>
          </p:cNvSpPr>
          <p:nvPr/>
        </p:nvSpPr>
        <p:spPr>
          <a:xfrm>
            <a:off x="3090206" y="3114635"/>
            <a:ext cx="3591690" cy="1102136"/>
          </a:xfrm>
          <a:prstGeom prst="wedgeRoundRectCallout">
            <a:avLst>
              <a:gd name="adj1" fmla="val -62928"/>
              <a:gd name="adj2" fmla="val 14737"/>
              <a:gd name="adj3" fmla="val 16667"/>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タイトル 1"/>
          <p:cNvSpPr>
            <a:spLocks noGrp="1"/>
          </p:cNvSpPr>
          <p:nvPr>
            <p:ph type="title"/>
          </p:nvPr>
        </p:nvSpPr>
        <p:spPr>
          <a:xfrm>
            <a:off x="1251678" y="382385"/>
            <a:ext cx="10178322" cy="960323"/>
          </a:xfrm>
        </p:spPr>
        <p:txBody>
          <a:bodyPr/>
          <a:lstStyle/>
          <a:p>
            <a:r>
              <a:rPr lang="ja-JP" altLang="en-US" dirty="0" smtClean="0"/>
              <a:t>仮説②＜情報探索＞</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dirty="0" smtClean="0">
                <a:uFillTx/>
              </a:rPr>
              <a:t>2018/12/16</a:t>
            </a:r>
            <a:endParaRPr kumimoji="1" lang="ja-JP" altLang="en-US"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36</a:t>
            </a:fld>
            <a:endParaRPr lang="ja-JP" altLang="en-US" dirty="0">
              <a:uFillTx/>
            </a:endParaRPr>
          </a:p>
        </p:txBody>
      </p:sp>
      <p:sp>
        <p:nvSpPr>
          <p:cNvPr id="15" name="正方形/長方形 14"/>
          <p:cNvSpPr>
            <a:spLocks/>
          </p:cNvSpPr>
          <p:nvPr/>
        </p:nvSpPr>
        <p:spPr>
          <a:xfrm>
            <a:off x="3606096" y="3326463"/>
            <a:ext cx="3295907" cy="784830"/>
          </a:xfrm>
          <a:prstGeom prst="rect">
            <a:avLst/>
          </a:prstGeom>
          <a:ln w="38100">
            <a:noFill/>
          </a:ln>
        </p:spPr>
        <p:txBody>
          <a:bodyPr wrap="square">
            <a:spAutoFit/>
          </a:bodyPr>
          <a:lstStyle/>
          <a:p>
            <a:endParaRPr lang="en-US" altLang="ja-JP" sz="1050" dirty="0" smtClean="0">
              <a:uFillTx/>
            </a:endParaRPr>
          </a:p>
          <a:p>
            <a:r>
              <a:rPr lang="ja-JP" altLang="en-US" sz="2400" dirty="0" smtClean="0"/>
              <a:t>データ</a:t>
            </a:r>
            <a:r>
              <a:rPr lang="ja-JP" altLang="en-US" sz="2400" dirty="0"/>
              <a:t>重視</a:t>
            </a:r>
            <a:r>
              <a:rPr lang="ja-JP" altLang="en-US" sz="2400" dirty="0" smtClean="0"/>
              <a:t>形式</a:t>
            </a:r>
            <a:endParaRPr lang="en-US" altLang="ja-JP" sz="2400" dirty="0" smtClean="0"/>
          </a:p>
          <a:p>
            <a:endParaRPr lang="ja-JP" altLang="en-US" sz="1050" dirty="0"/>
          </a:p>
        </p:txBody>
      </p:sp>
      <p:sp>
        <p:nvSpPr>
          <p:cNvPr id="18" name="正方形/長方形 17"/>
          <p:cNvSpPr/>
          <p:nvPr/>
        </p:nvSpPr>
        <p:spPr>
          <a:xfrm>
            <a:off x="662338" y="2213640"/>
            <a:ext cx="2954655" cy="461665"/>
          </a:xfrm>
          <a:prstGeom prst="rect">
            <a:avLst/>
          </a:prstGeom>
        </p:spPr>
        <p:txBody>
          <a:bodyPr wrap="none">
            <a:spAutoFit/>
          </a:bodyPr>
          <a:lstStyle/>
          <a:p>
            <a:r>
              <a:rPr lang="ja-JP" altLang="en-US" sz="2400" b="1" dirty="0">
                <a:solidFill>
                  <a:srgbClr val="000000"/>
                </a:solidFill>
              </a:rPr>
              <a:t>情報探索が活発</a:t>
            </a:r>
            <a:r>
              <a:rPr lang="ja-JP" altLang="en-US" sz="2400" dirty="0" smtClean="0"/>
              <a:t>の</a:t>
            </a:r>
            <a:r>
              <a:rPr lang="ja-JP" altLang="en-US" sz="2400" dirty="0"/>
              <a:t>人</a:t>
            </a:r>
            <a:endParaRPr lang="en-US" altLang="ja-JP" sz="2400" dirty="0"/>
          </a:p>
        </p:txBody>
      </p:sp>
      <p:cxnSp>
        <p:nvCxnSpPr>
          <p:cNvPr id="19" name="直線コネクタ 18"/>
          <p:cNvCxnSpPr/>
          <p:nvPr/>
        </p:nvCxnSpPr>
        <p:spPr>
          <a:xfrm>
            <a:off x="1981189" y="1764603"/>
            <a:ext cx="7929349"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3" name="V 字形矢印 22"/>
          <p:cNvSpPr>
            <a:spLocks/>
          </p:cNvSpPr>
          <p:nvPr/>
        </p:nvSpPr>
        <p:spPr>
          <a:xfrm>
            <a:off x="7057491" y="3068004"/>
            <a:ext cx="1106220" cy="11487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4" name="テキスト ボックス 23"/>
          <p:cNvSpPr txBox="1"/>
          <p:nvPr/>
        </p:nvSpPr>
        <p:spPr>
          <a:xfrm>
            <a:off x="8941672" y="2960890"/>
            <a:ext cx="2074909" cy="584775"/>
          </a:xfrm>
          <a:prstGeom prst="rect">
            <a:avLst/>
          </a:prstGeom>
          <a:ln w="38100">
            <a:noFill/>
          </a:ln>
        </p:spPr>
        <p:txBody>
          <a:bodyPr wrap="square" rtlCol="0">
            <a:spAutoFit/>
          </a:bodyPr>
          <a:lstStyle/>
          <a:p>
            <a:pPr algn="ctr"/>
            <a:r>
              <a:rPr kumimoji="1" lang="ja-JP" altLang="en-US" sz="3200" b="1" dirty="0" smtClean="0"/>
              <a:t>感情広告</a:t>
            </a:r>
            <a:endParaRPr kumimoji="1" lang="ja-JP" altLang="en-US" sz="3200" b="1" dirty="0"/>
          </a:p>
        </p:txBody>
      </p:sp>
      <p:sp>
        <p:nvSpPr>
          <p:cNvPr id="25" name="テキスト ボックス 24"/>
          <p:cNvSpPr txBox="1"/>
          <p:nvPr/>
        </p:nvSpPr>
        <p:spPr>
          <a:xfrm>
            <a:off x="8941673" y="3899620"/>
            <a:ext cx="2074908" cy="584775"/>
          </a:xfrm>
          <a:prstGeom prst="rect">
            <a:avLst/>
          </a:prstGeom>
          <a:ln w="38100">
            <a:noFill/>
          </a:ln>
        </p:spPr>
        <p:txBody>
          <a:bodyPr wrap="square" rtlCol="0">
            <a:spAutoFit/>
          </a:bodyPr>
          <a:lstStyle/>
          <a:p>
            <a:pPr algn="ctr"/>
            <a:r>
              <a:rPr lang="ja-JP" altLang="en-US" sz="3200" b="1" dirty="0"/>
              <a:t>説明</a:t>
            </a:r>
            <a:r>
              <a:rPr kumimoji="1" lang="ja-JP" altLang="en-US" sz="3200" b="1" dirty="0" smtClean="0"/>
              <a:t>広告</a:t>
            </a:r>
            <a:endParaRPr kumimoji="1" lang="ja-JP" altLang="en-US" sz="3200" b="1" dirty="0"/>
          </a:p>
        </p:txBody>
      </p:sp>
      <p:sp>
        <p:nvSpPr>
          <p:cNvPr id="28" name="正方形/長方形 27"/>
          <p:cNvSpPr/>
          <p:nvPr/>
        </p:nvSpPr>
        <p:spPr>
          <a:xfrm>
            <a:off x="8631585" y="1875614"/>
            <a:ext cx="1529856" cy="400110"/>
          </a:xfrm>
          <a:prstGeom prst="rect">
            <a:avLst/>
          </a:prstGeom>
        </p:spPr>
        <p:txBody>
          <a:bodyPr wrap="square">
            <a:spAutoFit/>
          </a:bodyPr>
          <a:lstStyle/>
          <a:p>
            <a:r>
              <a:rPr lang="ja-JP" altLang="en-US" sz="2000" dirty="0" smtClean="0"/>
              <a:t>青木</a:t>
            </a:r>
            <a:r>
              <a:rPr lang="en-US" altLang="ja-JP" sz="2000" dirty="0" smtClean="0"/>
              <a:t>(1982)</a:t>
            </a:r>
            <a:endParaRPr lang="ja-JP" altLang="en-US" sz="2000" dirty="0"/>
          </a:p>
        </p:txBody>
      </p:sp>
      <p:sp>
        <p:nvSpPr>
          <p:cNvPr id="34" name="角丸四角形 33"/>
          <p:cNvSpPr/>
          <p:nvPr/>
        </p:nvSpPr>
        <p:spPr>
          <a:xfrm>
            <a:off x="8791771" y="3781739"/>
            <a:ext cx="2374710" cy="747564"/>
          </a:xfrm>
          <a:prstGeom prst="roundRect">
            <a:avLst/>
          </a:prstGeom>
          <a:noFill/>
          <a:ln w="57150">
            <a:no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5" name="円/楕円 34"/>
          <p:cNvSpPr/>
          <p:nvPr/>
        </p:nvSpPr>
        <p:spPr>
          <a:xfrm>
            <a:off x="8838951" y="3647425"/>
            <a:ext cx="2280349" cy="1058360"/>
          </a:xfrm>
          <a:prstGeom prst="ellipse">
            <a:avLst/>
          </a:prstGeom>
          <a:noFill/>
          <a:ln w="57150">
            <a:solidFill>
              <a:srgbClr val="FF000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36" name="正方形/長方形 35"/>
          <p:cNvSpPr>
            <a:spLocks/>
          </p:cNvSpPr>
          <p:nvPr/>
        </p:nvSpPr>
        <p:spPr>
          <a:xfrm>
            <a:off x="1577887" y="5464882"/>
            <a:ext cx="8807083" cy="68647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chemeClr val="tx1"/>
                </a:solidFill>
              </a:rPr>
              <a:t>2</a:t>
            </a:r>
            <a:r>
              <a:rPr lang="en-US" altLang="ja-JP" sz="2000" dirty="0" smtClean="0">
                <a:solidFill>
                  <a:schemeClr val="tx1"/>
                </a:solidFill>
                <a:uFillTx/>
              </a:rPr>
              <a:t>-b.</a:t>
            </a:r>
            <a:r>
              <a:rPr lang="ja-JP" altLang="en-US" sz="2000" dirty="0" smtClean="0">
                <a:solidFill>
                  <a:schemeClr val="tx1"/>
                </a:solidFill>
                <a:uFillTx/>
              </a:rPr>
              <a:t>情報探索が活発なほど、データ重視</a:t>
            </a:r>
            <a:r>
              <a:rPr lang="ja-JP" altLang="en-US" sz="2000" dirty="0" smtClean="0">
                <a:solidFill>
                  <a:srgbClr val="000000"/>
                </a:solidFill>
              </a:rPr>
              <a:t>　かつ説明広告</a:t>
            </a:r>
            <a:r>
              <a:rPr lang="ja-JP" altLang="en-US" sz="2000" dirty="0" smtClean="0">
                <a:solidFill>
                  <a:schemeClr val="tx1"/>
                </a:solidFill>
                <a:uFillTx/>
              </a:rPr>
              <a:t>　を高く評価する。</a:t>
            </a:r>
            <a:endParaRPr lang="en-US" altLang="ja-JP" sz="2000" dirty="0">
              <a:solidFill>
                <a:schemeClr val="tx1"/>
              </a:solidFill>
              <a:uFillTx/>
            </a:endParaRPr>
          </a:p>
        </p:txBody>
      </p:sp>
      <p:sp>
        <p:nvSpPr>
          <p:cNvPr id="6" name="正方形/長方形 5"/>
          <p:cNvSpPr/>
          <p:nvPr/>
        </p:nvSpPr>
        <p:spPr>
          <a:xfrm>
            <a:off x="1894258" y="1309337"/>
            <a:ext cx="8660614" cy="498598"/>
          </a:xfrm>
          <a:prstGeom prst="rect">
            <a:avLst/>
          </a:prstGeom>
        </p:spPr>
        <p:txBody>
          <a:bodyPr wrap="square">
            <a:spAutoFit/>
          </a:bodyPr>
          <a:lstStyle/>
          <a:p>
            <a:pPr lvl="0">
              <a:lnSpc>
                <a:spcPct val="110000"/>
              </a:lnSpc>
              <a:spcBef>
                <a:spcPts val="700"/>
              </a:spcBef>
              <a:buClr>
                <a:srgbClr val="FFFFFF"/>
              </a:buClr>
            </a:pPr>
            <a:r>
              <a:rPr lang="ja-JP" altLang="en-US" sz="2400" dirty="0">
                <a:solidFill>
                  <a:srgbClr val="000000"/>
                </a:solidFill>
              </a:rPr>
              <a:t>情報処理能力が高ければ高いほど、外部探索量も多く</a:t>
            </a:r>
            <a:r>
              <a:rPr lang="ja-JP" altLang="en-US" sz="2400" dirty="0" smtClean="0">
                <a:solidFill>
                  <a:srgbClr val="000000"/>
                </a:solidFill>
              </a:rPr>
              <a:t>なる</a:t>
            </a:r>
            <a:endParaRPr lang="en-US" altLang="ja-JP" sz="2400" dirty="0">
              <a:solidFill>
                <a:srgbClr val="000000"/>
              </a:solidFill>
            </a:endParaRPr>
          </a:p>
        </p:txBody>
      </p:sp>
    </p:spTree>
    <p:extLst>
      <p:ext uri="{BB962C8B-B14F-4D97-AF65-F5344CB8AC3E}">
        <p14:creationId xmlns:p14="http://schemas.microsoft.com/office/powerpoint/2010/main" val="2710000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2993424" y="1297216"/>
            <a:ext cx="8779476" cy="800219"/>
          </a:xfrm>
          <a:prstGeom prst="rect">
            <a:avLst/>
          </a:prstGeom>
        </p:spPr>
        <p:txBody>
          <a:bodyPr wrap="square">
            <a:spAutoFit/>
          </a:bodyPr>
          <a:lstStyle/>
          <a:p>
            <a:r>
              <a:rPr lang="ja-JP" altLang="en-US" sz="2300" dirty="0" smtClean="0">
                <a:uFillTx/>
              </a:rPr>
              <a:t>自尊心を維持したいという欲求は、</a:t>
            </a:r>
            <a:endParaRPr lang="en-US" altLang="ja-JP" sz="2300" dirty="0" smtClean="0">
              <a:uFillTx/>
            </a:endParaRPr>
          </a:p>
          <a:p>
            <a:r>
              <a:rPr lang="ja-JP" altLang="en-US" sz="2300" dirty="0" smtClean="0">
                <a:solidFill>
                  <a:srgbClr val="FF0000"/>
                </a:solidFill>
                <a:uFillTx/>
              </a:rPr>
              <a:t>合理的処理</a:t>
            </a:r>
            <a:r>
              <a:rPr lang="ja-JP" altLang="en-US" sz="2300" dirty="0" smtClean="0">
                <a:uFillTx/>
              </a:rPr>
              <a:t>および</a:t>
            </a:r>
            <a:r>
              <a:rPr lang="ja-JP" altLang="en-US" sz="2300" dirty="0" smtClean="0">
                <a:solidFill>
                  <a:srgbClr val="FF0000"/>
                </a:solidFill>
                <a:uFillTx/>
              </a:rPr>
              <a:t>直感的処理</a:t>
            </a:r>
            <a:r>
              <a:rPr lang="ja-JP" altLang="en-US" sz="2300" dirty="0" smtClean="0">
                <a:uFillTx/>
              </a:rPr>
              <a:t>を動機づける。 　</a:t>
            </a:r>
            <a:r>
              <a:rPr lang="ja-JP" altLang="en-US" sz="1900" dirty="0" smtClean="0">
                <a:uFillTx/>
              </a:rPr>
              <a:t>内藤</a:t>
            </a:r>
            <a:r>
              <a:rPr lang="en-US" altLang="ja-JP" sz="1900" dirty="0" smtClean="0">
                <a:uFillTx/>
              </a:rPr>
              <a:t>,</a:t>
            </a:r>
            <a:r>
              <a:rPr lang="ja-JP" altLang="en-US" sz="1900" dirty="0" smtClean="0">
                <a:uFillTx/>
              </a:rPr>
              <a:t>鈴木</a:t>
            </a:r>
            <a:r>
              <a:rPr lang="en-US" altLang="ja-JP" sz="1900" dirty="0" smtClean="0">
                <a:uFillTx/>
              </a:rPr>
              <a:t>,</a:t>
            </a:r>
            <a:r>
              <a:rPr lang="ja-JP" altLang="en-US" sz="1900" dirty="0" smtClean="0">
                <a:uFillTx/>
              </a:rPr>
              <a:t>坂元</a:t>
            </a:r>
            <a:r>
              <a:rPr lang="en-US" altLang="ja-JP" sz="1900" dirty="0" smtClean="0">
                <a:uFillTx/>
              </a:rPr>
              <a:t>(2004)</a:t>
            </a:r>
            <a:endParaRPr lang="en-US" altLang="ja-JP" sz="1900" dirty="0">
              <a:uFillTx/>
            </a:endParaRPr>
          </a:p>
        </p:txBody>
      </p:sp>
      <p:sp>
        <p:nvSpPr>
          <p:cNvPr id="30" name="角丸四角形吹き出し 29"/>
          <p:cNvSpPr>
            <a:spLocks/>
          </p:cNvSpPr>
          <p:nvPr/>
        </p:nvSpPr>
        <p:spPr>
          <a:xfrm>
            <a:off x="2764200" y="3074011"/>
            <a:ext cx="3995828" cy="2147226"/>
          </a:xfrm>
          <a:prstGeom prst="wedgeRoundRectCallout">
            <a:avLst>
              <a:gd name="adj1" fmla="val -63688"/>
              <a:gd name="adj2" fmla="val 15975"/>
              <a:gd name="adj3" fmla="val 16667"/>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タイトル 1"/>
          <p:cNvSpPr>
            <a:spLocks noGrp="1"/>
          </p:cNvSpPr>
          <p:nvPr>
            <p:ph type="title"/>
          </p:nvPr>
        </p:nvSpPr>
        <p:spPr>
          <a:xfrm>
            <a:off x="1251678" y="382385"/>
            <a:ext cx="10178322" cy="960323"/>
          </a:xfrm>
        </p:spPr>
        <p:txBody>
          <a:bodyPr/>
          <a:lstStyle/>
          <a:p>
            <a:r>
              <a:rPr lang="ja-JP" altLang="en-US" dirty="0" smtClean="0"/>
              <a:t>仮説②＜自尊心＞</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dirty="0" smtClean="0">
                <a:uFillTx/>
              </a:rPr>
              <a:t>2018/12/16</a:t>
            </a:r>
            <a:endParaRPr kumimoji="1" lang="ja-JP" altLang="en-US"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37</a:t>
            </a:fld>
            <a:endParaRPr lang="ja-JP" altLang="en-US" dirty="0">
              <a:uFillTx/>
            </a:endParaRPr>
          </a:p>
        </p:txBody>
      </p:sp>
      <p:sp>
        <p:nvSpPr>
          <p:cNvPr id="15" name="正方形/長方形 14"/>
          <p:cNvSpPr>
            <a:spLocks/>
          </p:cNvSpPr>
          <p:nvPr/>
        </p:nvSpPr>
        <p:spPr>
          <a:xfrm>
            <a:off x="2851125" y="3402997"/>
            <a:ext cx="3908903" cy="1523494"/>
          </a:xfrm>
          <a:prstGeom prst="rect">
            <a:avLst/>
          </a:prstGeom>
          <a:ln w="38100">
            <a:noFill/>
          </a:ln>
        </p:spPr>
        <p:txBody>
          <a:bodyPr wrap="square">
            <a:spAutoFit/>
          </a:bodyPr>
          <a:lstStyle/>
          <a:p>
            <a:r>
              <a:rPr lang="ja-JP" altLang="en-US" sz="2400" dirty="0">
                <a:uFillTx/>
              </a:rPr>
              <a:t>①</a:t>
            </a:r>
            <a:r>
              <a:rPr lang="ja-JP" altLang="en-US" sz="2400" dirty="0" smtClean="0">
                <a:uFillTx/>
              </a:rPr>
              <a:t>効用</a:t>
            </a:r>
            <a:r>
              <a:rPr lang="ja-JP" altLang="en-US" sz="2400" dirty="0">
                <a:uFillTx/>
              </a:rPr>
              <a:t>・利益重視</a:t>
            </a:r>
            <a:r>
              <a:rPr lang="ja-JP" altLang="en-US" sz="2400" dirty="0" smtClean="0">
                <a:uFillTx/>
              </a:rPr>
              <a:t>形式</a:t>
            </a:r>
            <a:endParaRPr lang="en-US" altLang="ja-JP" sz="2400" dirty="0" smtClean="0">
              <a:uFillTx/>
            </a:endParaRPr>
          </a:p>
          <a:p>
            <a:endParaRPr lang="en-US" altLang="ja-JP" sz="1050" dirty="0" smtClean="0">
              <a:uFillTx/>
            </a:endParaRPr>
          </a:p>
          <a:p>
            <a:r>
              <a:rPr lang="ja-JP" altLang="en-US" sz="2400" dirty="0"/>
              <a:t>②データ重視</a:t>
            </a:r>
            <a:r>
              <a:rPr lang="ja-JP" altLang="en-US" sz="2400" dirty="0" smtClean="0"/>
              <a:t>形式</a:t>
            </a:r>
            <a:endParaRPr lang="en-US" altLang="ja-JP" sz="2400" dirty="0" smtClean="0"/>
          </a:p>
          <a:p>
            <a:endParaRPr lang="ja-JP" altLang="en-US" sz="1050" dirty="0"/>
          </a:p>
          <a:p>
            <a:r>
              <a:rPr lang="ja-JP" altLang="en-US" sz="2400" dirty="0" smtClean="0">
                <a:uFillTx/>
              </a:rPr>
              <a:t>③ニュース・告知</a:t>
            </a:r>
            <a:r>
              <a:rPr lang="ja-JP" altLang="en-US" sz="2400" dirty="0" smtClean="0"/>
              <a:t>重視形式</a:t>
            </a:r>
            <a:endParaRPr lang="ja-JP" altLang="en-US" sz="2400" dirty="0"/>
          </a:p>
        </p:txBody>
      </p:sp>
      <p:sp>
        <p:nvSpPr>
          <p:cNvPr id="18" name="正方形/長方形 17"/>
          <p:cNvSpPr/>
          <p:nvPr/>
        </p:nvSpPr>
        <p:spPr>
          <a:xfrm>
            <a:off x="662338" y="2735997"/>
            <a:ext cx="2331087" cy="461665"/>
          </a:xfrm>
          <a:prstGeom prst="rect">
            <a:avLst/>
          </a:prstGeom>
        </p:spPr>
        <p:txBody>
          <a:bodyPr wrap="none">
            <a:spAutoFit/>
          </a:bodyPr>
          <a:lstStyle/>
          <a:p>
            <a:r>
              <a:rPr lang="ja-JP" altLang="en-US" sz="2400" b="1" dirty="0" smtClean="0"/>
              <a:t>自尊心が高い</a:t>
            </a:r>
            <a:r>
              <a:rPr lang="ja-JP" altLang="en-US" sz="2400" dirty="0" smtClean="0"/>
              <a:t>人</a:t>
            </a:r>
            <a:endParaRPr lang="en-US" altLang="ja-JP" sz="2400" dirty="0"/>
          </a:p>
        </p:txBody>
      </p:sp>
      <p:cxnSp>
        <p:nvCxnSpPr>
          <p:cNvPr id="19" name="直線コネクタ 18"/>
          <p:cNvCxnSpPr/>
          <p:nvPr/>
        </p:nvCxnSpPr>
        <p:spPr>
          <a:xfrm flipV="1">
            <a:off x="2991405" y="1657124"/>
            <a:ext cx="4476321" cy="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3" name="V 字形矢印 22"/>
          <p:cNvSpPr>
            <a:spLocks/>
          </p:cNvSpPr>
          <p:nvPr/>
        </p:nvSpPr>
        <p:spPr>
          <a:xfrm>
            <a:off x="7057491" y="3590361"/>
            <a:ext cx="1106220" cy="11487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4" name="テキスト ボックス 23"/>
          <p:cNvSpPr txBox="1"/>
          <p:nvPr/>
        </p:nvSpPr>
        <p:spPr>
          <a:xfrm>
            <a:off x="8941672" y="3483247"/>
            <a:ext cx="2074909" cy="584775"/>
          </a:xfrm>
          <a:prstGeom prst="rect">
            <a:avLst/>
          </a:prstGeom>
          <a:ln w="38100">
            <a:noFill/>
          </a:ln>
        </p:spPr>
        <p:txBody>
          <a:bodyPr wrap="square" rtlCol="0">
            <a:spAutoFit/>
          </a:bodyPr>
          <a:lstStyle/>
          <a:p>
            <a:pPr algn="ctr"/>
            <a:r>
              <a:rPr kumimoji="1" lang="ja-JP" altLang="en-US" sz="3200" b="1" dirty="0" smtClean="0"/>
              <a:t>感情広告</a:t>
            </a:r>
            <a:endParaRPr kumimoji="1" lang="ja-JP" altLang="en-US" sz="3200" b="1" dirty="0"/>
          </a:p>
        </p:txBody>
      </p:sp>
      <p:sp>
        <p:nvSpPr>
          <p:cNvPr id="25" name="テキスト ボックス 24"/>
          <p:cNvSpPr txBox="1"/>
          <p:nvPr/>
        </p:nvSpPr>
        <p:spPr>
          <a:xfrm>
            <a:off x="8941673" y="4495222"/>
            <a:ext cx="2074908" cy="584775"/>
          </a:xfrm>
          <a:prstGeom prst="rect">
            <a:avLst/>
          </a:prstGeom>
          <a:ln w="38100">
            <a:noFill/>
          </a:ln>
        </p:spPr>
        <p:txBody>
          <a:bodyPr wrap="square" rtlCol="0">
            <a:spAutoFit/>
          </a:bodyPr>
          <a:lstStyle/>
          <a:p>
            <a:pPr algn="ctr"/>
            <a:r>
              <a:rPr lang="ja-JP" altLang="en-US" sz="3200" b="1" dirty="0"/>
              <a:t>説明</a:t>
            </a:r>
            <a:r>
              <a:rPr kumimoji="1" lang="ja-JP" altLang="en-US" sz="3200" b="1" dirty="0" smtClean="0"/>
              <a:t>広告</a:t>
            </a:r>
            <a:endParaRPr kumimoji="1" lang="ja-JP" altLang="en-US" sz="3200" b="1" dirty="0"/>
          </a:p>
        </p:txBody>
      </p:sp>
      <p:sp>
        <p:nvSpPr>
          <p:cNvPr id="36" name="正方形/長方形 35"/>
          <p:cNvSpPr>
            <a:spLocks/>
          </p:cNvSpPr>
          <p:nvPr/>
        </p:nvSpPr>
        <p:spPr>
          <a:xfrm>
            <a:off x="2619938" y="5696758"/>
            <a:ext cx="7116543" cy="693253"/>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smtClean="0">
                <a:solidFill>
                  <a:schemeClr val="tx1"/>
                </a:solidFill>
              </a:rPr>
              <a:t>2</a:t>
            </a:r>
            <a:r>
              <a:rPr lang="en-US" altLang="ja-JP" sz="2000" dirty="0" smtClean="0">
                <a:solidFill>
                  <a:schemeClr val="tx1"/>
                </a:solidFill>
                <a:uFillTx/>
              </a:rPr>
              <a:t>-c.</a:t>
            </a:r>
            <a:r>
              <a:rPr lang="ja-JP" altLang="en-US" sz="2000" dirty="0" smtClean="0">
                <a:solidFill>
                  <a:schemeClr val="tx1"/>
                </a:solidFill>
                <a:uFillTx/>
              </a:rPr>
              <a:t>自尊心が高いほど感情広告と説明広告の両方を評価する。</a:t>
            </a:r>
          </a:p>
        </p:txBody>
      </p:sp>
      <p:pic>
        <p:nvPicPr>
          <p:cNvPr id="20" name="図 19"/>
          <p:cNvPicPr>
            <a:picLocks noChangeAspect="1"/>
          </p:cNvPicPr>
          <p:nvPr/>
        </p:nvPicPr>
        <p:blipFill>
          <a:blip r:embed="rId2"/>
          <a:stretch>
            <a:fillRect/>
          </a:stretch>
        </p:blipFill>
        <p:spPr>
          <a:xfrm>
            <a:off x="552201" y="3138980"/>
            <a:ext cx="2101862" cy="2402127"/>
          </a:xfrm>
          <a:prstGeom prst="rect">
            <a:avLst/>
          </a:prstGeom>
        </p:spPr>
      </p:pic>
      <p:sp>
        <p:nvSpPr>
          <p:cNvPr id="31" name="テキスト ボックス 30"/>
          <p:cNvSpPr txBox="1"/>
          <p:nvPr/>
        </p:nvSpPr>
        <p:spPr>
          <a:xfrm>
            <a:off x="3581400" y="2030915"/>
            <a:ext cx="4452711" cy="430887"/>
          </a:xfrm>
          <a:prstGeom prst="rect">
            <a:avLst/>
          </a:prstGeom>
          <a:noFill/>
        </p:spPr>
        <p:txBody>
          <a:bodyPr wrap="square" rtlCol="0">
            <a:spAutoFit/>
          </a:bodyPr>
          <a:lstStyle/>
          <a:p>
            <a:r>
              <a:rPr kumimoji="1" lang="ja-JP" altLang="en-US" sz="2200" b="1" dirty="0" smtClean="0"/>
              <a:t>  </a:t>
            </a:r>
            <a:r>
              <a:rPr kumimoji="1" lang="ja-JP" altLang="en-US" sz="2200" b="1" dirty="0" smtClean="0">
                <a:solidFill>
                  <a:srgbClr val="FF0000"/>
                </a:solidFill>
              </a:rPr>
              <a:t>説明広告</a:t>
            </a:r>
            <a:r>
              <a:rPr kumimoji="1" lang="ja-JP" altLang="en-US" sz="2200" b="1" dirty="0" smtClean="0"/>
              <a:t>　　　　</a:t>
            </a:r>
            <a:r>
              <a:rPr kumimoji="1" lang="ja-JP" altLang="en-US" sz="2200" b="1" dirty="0" smtClean="0">
                <a:solidFill>
                  <a:srgbClr val="FF0000"/>
                </a:solidFill>
              </a:rPr>
              <a:t>感情広告</a:t>
            </a:r>
            <a:r>
              <a:rPr kumimoji="1" lang="ja-JP" altLang="en-US" sz="2200" b="1" dirty="0" smtClean="0"/>
              <a:t>　</a:t>
            </a:r>
            <a:endParaRPr kumimoji="1" lang="ja-JP" altLang="en-US" sz="2200" b="1" dirty="0"/>
          </a:p>
        </p:txBody>
      </p:sp>
      <p:sp>
        <p:nvSpPr>
          <p:cNvPr id="32" name="屈折矢印 31"/>
          <p:cNvSpPr/>
          <p:nvPr/>
        </p:nvSpPr>
        <p:spPr>
          <a:xfrm rot="5400000">
            <a:off x="3412475" y="2004567"/>
            <a:ext cx="335831" cy="348802"/>
          </a:xfrm>
          <a:prstGeom prst="bentUpArrow">
            <a:avLst>
              <a:gd name="adj1" fmla="val 9650"/>
              <a:gd name="adj2" fmla="val 25449"/>
              <a:gd name="adj3" fmla="val 3693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屈折矢印 36"/>
          <p:cNvSpPr/>
          <p:nvPr/>
        </p:nvSpPr>
        <p:spPr>
          <a:xfrm rot="5400000">
            <a:off x="5639839" y="2003888"/>
            <a:ext cx="335831" cy="348802"/>
          </a:xfrm>
          <a:prstGeom prst="bentUpArrow">
            <a:avLst>
              <a:gd name="adj1" fmla="val 9650"/>
              <a:gd name="adj2" fmla="val 25449"/>
              <a:gd name="adj3" fmla="val 3693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flipV="1">
            <a:off x="2998156" y="2024783"/>
            <a:ext cx="5619195" cy="12617"/>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8145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rotWithShape="1">
          <a:blip r:embed="rId3"/>
          <a:srcRect b="41462"/>
          <a:stretch/>
        </p:blipFill>
        <p:spPr>
          <a:xfrm>
            <a:off x="-68400" y="3013550"/>
            <a:ext cx="3251734" cy="2426543"/>
          </a:xfrm>
          <a:prstGeom prst="rect">
            <a:avLst/>
          </a:prstGeom>
        </p:spPr>
      </p:pic>
      <p:sp>
        <p:nvSpPr>
          <p:cNvPr id="3" name="角丸四角形吹き出し 2"/>
          <p:cNvSpPr/>
          <p:nvPr/>
        </p:nvSpPr>
        <p:spPr>
          <a:xfrm>
            <a:off x="2489938" y="3646205"/>
            <a:ext cx="3570208" cy="1120559"/>
          </a:xfrm>
          <a:prstGeom prst="wedgeRoundRectCallout">
            <a:avLst>
              <a:gd name="adj1" fmla="val -60863"/>
              <a:gd name="adj2" fmla="val 2625"/>
              <a:gd name="adj3" fmla="val 16667"/>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solidFill>
                  <a:prstClr val="black">
                    <a:lumMod val="65000"/>
                    <a:lumOff val="35000"/>
                  </a:prstClr>
                </a:solidFill>
              </a:rPr>
              <a:pPr/>
              <a:t>38</a:t>
            </a:fld>
            <a:endParaRPr lang="ja-JP" altLang="en-US" dirty="0">
              <a:solidFill>
                <a:prstClr val="black">
                  <a:lumMod val="65000"/>
                  <a:lumOff val="35000"/>
                </a:prstClr>
              </a:solidFill>
            </a:endParaRPr>
          </a:p>
        </p:txBody>
      </p:sp>
      <p:sp>
        <p:nvSpPr>
          <p:cNvPr id="5" name="タイトル 1">
            <a:extLst>
              <a:ext uri="{FF2B5EF4-FFF2-40B4-BE49-F238E27FC236}">
                <a16:creationId xmlns:a16="http://schemas.microsoft.com/office/drawing/2014/main" xmlns="" id="{DAA7A4E4-EEE9-4BD3-A8B0-418CB233664B}"/>
              </a:ext>
            </a:extLst>
          </p:cNvPr>
          <p:cNvSpPr txBox="1">
            <a:spLocks noGrp="1"/>
          </p:cNvSpPr>
          <p:nvPr>
            <p:ph type="title"/>
          </p:nvPr>
        </p:nvSpPr>
        <p:spPr>
          <a:xfrm>
            <a:off x="1251678" y="654964"/>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latin typeface="+mj-lt"/>
                <a:ea typeface="+mj-ea"/>
                <a:cs typeface="+mj-cs"/>
              </a:defRPr>
            </a:lvl1pPr>
          </a:lstStyle>
          <a:p>
            <a:r>
              <a:rPr lang="ja-JP" altLang="en-US" dirty="0" smtClean="0">
                <a:solidFill>
                  <a:srgbClr val="63A537">
                    <a:lumMod val="75000"/>
                  </a:srgbClr>
                </a:solidFill>
              </a:rPr>
              <a:t>仮説②</a:t>
            </a:r>
            <a:r>
              <a:rPr lang="en-US" altLang="ja-JP" dirty="0" smtClean="0">
                <a:solidFill>
                  <a:srgbClr val="63A537">
                    <a:lumMod val="75000"/>
                  </a:srgbClr>
                </a:solidFill>
              </a:rPr>
              <a:t>〈</a:t>
            </a:r>
            <a:r>
              <a:rPr lang="ja-JP" altLang="en-US" dirty="0" smtClean="0">
                <a:solidFill>
                  <a:srgbClr val="63A537">
                    <a:lumMod val="75000"/>
                  </a:srgbClr>
                </a:solidFill>
              </a:rPr>
              <a:t>革新</a:t>
            </a:r>
            <a:r>
              <a:rPr lang="en-US" altLang="ja-JP" dirty="0">
                <a:solidFill>
                  <a:srgbClr val="63A537">
                    <a:lumMod val="75000"/>
                  </a:srgbClr>
                </a:solidFill>
              </a:rPr>
              <a:t>〉</a:t>
            </a:r>
          </a:p>
        </p:txBody>
      </p:sp>
      <p:sp>
        <p:nvSpPr>
          <p:cNvPr id="6" name="テキスト ボックス 5"/>
          <p:cNvSpPr txBox="1">
            <a:spLocks/>
          </p:cNvSpPr>
          <p:nvPr/>
        </p:nvSpPr>
        <p:spPr>
          <a:xfrm>
            <a:off x="346892" y="2613440"/>
            <a:ext cx="1926568" cy="400110"/>
          </a:xfrm>
          <a:prstGeom prst="rect">
            <a:avLst/>
          </a:prstGeom>
          <a:noFill/>
        </p:spPr>
        <p:txBody>
          <a:bodyPr wrap="square" rtlCol="0">
            <a:spAutoFit/>
          </a:bodyPr>
          <a:lstStyle/>
          <a:p>
            <a:r>
              <a:rPr kumimoji="1" lang="ja-JP" altLang="en-US" sz="2000" b="1" dirty="0" smtClean="0">
                <a:uFillTx/>
              </a:rPr>
              <a:t>革新重視</a:t>
            </a:r>
            <a:r>
              <a:rPr kumimoji="1" lang="ja-JP" altLang="en-US" sz="2000" dirty="0" smtClean="0">
                <a:uFillTx/>
              </a:rPr>
              <a:t>の人</a:t>
            </a:r>
            <a:endParaRPr kumimoji="1" lang="en-US" altLang="ja-JP" sz="2000" dirty="0" smtClean="0">
              <a:uFillTx/>
            </a:endParaRPr>
          </a:p>
        </p:txBody>
      </p:sp>
      <p:sp>
        <p:nvSpPr>
          <p:cNvPr id="11" name="コンテンツ プレースホルダー 2"/>
          <p:cNvSpPr txBox="1">
            <a:spLocks/>
          </p:cNvSpPr>
          <p:nvPr/>
        </p:nvSpPr>
        <p:spPr>
          <a:xfrm>
            <a:off x="1896878" y="1575921"/>
            <a:ext cx="9533122" cy="1406724"/>
          </a:xfrm>
          <a:prstGeom prst="rect">
            <a:avLst/>
          </a:prstGeom>
        </p:spPr>
        <p:txBody>
          <a:bodyPr vert="horz" lIns="91440" tIns="45720" rIns="91440" bIns="45720" rtlCol="0">
            <a:noAutofit/>
          </a:bodyPr>
          <a:lst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uFillTx/>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uFillTx/>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uFillTx/>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uFillTx/>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uFillTx/>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uFillTx/>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uFillTx/>
                <a:latin typeface="+mn-lt"/>
                <a:ea typeface="+mn-ea"/>
                <a:cs typeface="+mn-cs"/>
              </a:defRPr>
            </a:lvl9pPr>
          </a:lstStyle>
          <a:p>
            <a:pPr marL="0" indent="0">
              <a:buFont typeface="Arial" panose="020B0604020202020204" pitchFamily="34" charset="0"/>
              <a:buNone/>
            </a:pPr>
            <a:r>
              <a:rPr lang="ja-JP" altLang="en-US" sz="1800" dirty="0">
                <a:uFillTx/>
              </a:rPr>
              <a:t>「自発的」</a:t>
            </a:r>
            <a:r>
              <a:rPr lang="ja-JP" altLang="en-US" sz="1800" dirty="0" smtClean="0">
                <a:uFillTx/>
              </a:rPr>
              <a:t>なタイプ</a:t>
            </a:r>
            <a:r>
              <a:rPr lang="ja-JP" altLang="en-US" sz="1800" dirty="0">
                <a:uFillTx/>
              </a:rPr>
              <a:t>は</a:t>
            </a:r>
            <a:r>
              <a:rPr lang="ja-JP" altLang="en-US" sz="1800" b="1" u="sng" dirty="0">
                <a:solidFill>
                  <a:schemeClr val="tx1"/>
                </a:solidFill>
                <a:uFillTx/>
              </a:rPr>
              <a:t>“流行や先進性を追う人</a:t>
            </a:r>
            <a:r>
              <a:rPr lang="ja-JP" altLang="en-US" sz="1800" b="1" u="sng" dirty="0" smtClean="0">
                <a:solidFill>
                  <a:schemeClr val="tx1"/>
                </a:solidFill>
                <a:uFillTx/>
              </a:rPr>
              <a:t>”</a:t>
            </a:r>
            <a:r>
              <a:rPr lang="ja-JP" altLang="en-US" sz="1800" b="1" u="sng" dirty="0" smtClean="0">
                <a:solidFill>
                  <a:srgbClr val="FF0000"/>
                </a:solidFill>
                <a:uFillTx/>
              </a:rPr>
              <a:t>（＝革新重視）</a:t>
            </a:r>
            <a:r>
              <a:rPr lang="ja-JP" altLang="en-US" sz="1800" dirty="0" smtClean="0">
                <a:uFillTx/>
              </a:rPr>
              <a:t>と</a:t>
            </a:r>
            <a:r>
              <a:rPr lang="ja-JP" altLang="en-US" sz="1800" dirty="0">
                <a:uFillTx/>
              </a:rPr>
              <a:t>いう捉え方</a:t>
            </a:r>
            <a:r>
              <a:rPr lang="ja-JP" altLang="en-US" sz="1800" dirty="0" smtClean="0">
                <a:uFillTx/>
              </a:rPr>
              <a:t>で</a:t>
            </a:r>
            <a:endParaRPr lang="en-US" altLang="ja-JP" sz="1800" dirty="0">
              <a:uFillTx/>
            </a:endParaRPr>
          </a:p>
          <a:p>
            <a:pPr marL="0" indent="0">
              <a:buFont typeface="Arial" panose="020B0604020202020204" pitchFamily="34" charset="0"/>
              <a:buNone/>
            </a:pPr>
            <a:r>
              <a:rPr lang="ja-JP" altLang="en-US" sz="1800" b="1" u="sng" dirty="0">
                <a:solidFill>
                  <a:schemeClr val="tx1"/>
                </a:solidFill>
                <a:uFillTx/>
              </a:rPr>
              <a:t>イメージ・感性を重視する</a:t>
            </a:r>
            <a:r>
              <a:rPr lang="en-US" altLang="ja-JP" sz="1800" b="1" u="sng" dirty="0">
                <a:solidFill>
                  <a:schemeClr val="tx1"/>
                </a:solidFill>
                <a:uFillTx/>
              </a:rPr>
              <a:t>『</a:t>
            </a:r>
            <a:r>
              <a:rPr lang="ja-JP" altLang="en-US" sz="1800" b="1" u="sng" dirty="0" smtClean="0">
                <a:solidFill>
                  <a:schemeClr val="tx1"/>
                </a:solidFill>
                <a:uFillTx/>
              </a:rPr>
              <a:t>トレンドフリーク</a:t>
            </a:r>
            <a:r>
              <a:rPr lang="en-US" altLang="ja-JP" sz="1800" b="1" u="sng" dirty="0" smtClean="0">
                <a:solidFill>
                  <a:schemeClr val="tx1"/>
                </a:solidFill>
                <a:uFillTx/>
              </a:rPr>
              <a:t>』</a:t>
            </a:r>
            <a:r>
              <a:rPr lang="ja-JP" altLang="en-US" sz="1800" b="1" u="sng" dirty="0" smtClean="0">
                <a:solidFill>
                  <a:srgbClr val="FF0000"/>
                </a:solidFill>
                <a:uFillTx/>
              </a:rPr>
              <a:t>（＝感情広告）</a:t>
            </a:r>
            <a:r>
              <a:rPr lang="ja-JP" altLang="en-US" sz="1800" dirty="0" smtClean="0">
                <a:solidFill>
                  <a:schemeClr val="tx1"/>
                </a:solidFill>
                <a:uFillTx/>
              </a:rPr>
              <a:t>と</a:t>
            </a:r>
            <a:endParaRPr lang="en-US" altLang="ja-JP" sz="1800" dirty="0">
              <a:solidFill>
                <a:schemeClr val="tx1"/>
              </a:solidFill>
              <a:uFillTx/>
            </a:endParaRPr>
          </a:p>
          <a:p>
            <a:pPr marL="0" indent="0">
              <a:buFont typeface="Arial" panose="020B0604020202020204" pitchFamily="34" charset="0"/>
              <a:buNone/>
            </a:pPr>
            <a:r>
              <a:rPr lang="ja-JP" altLang="en-US" sz="1800" b="1" u="sng" dirty="0">
                <a:solidFill>
                  <a:schemeClr val="tx1"/>
                </a:solidFill>
                <a:uFillTx/>
              </a:rPr>
              <a:t>実用性を好む</a:t>
            </a:r>
            <a:r>
              <a:rPr lang="en-US" altLang="ja-JP" sz="1800" b="1" u="sng" dirty="0">
                <a:solidFill>
                  <a:schemeClr val="tx1"/>
                </a:solidFill>
                <a:uFillTx/>
              </a:rPr>
              <a:t>『</a:t>
            </a:r>
            <a:r>
              <a:rPr lang="ja-JP" altLang="en-US" sz="1800" b="1" u="sng" dirty="0">
                <a:solidFill>
                  <a:schemeClr val="tx1"/>
                </a:solidFill>
                <a:uFillTx/>
              </a:rPr>
              <a:t>雑学ロジカル</a:t>
            </a:r>
            <a:r>
              <a:rPr lang="en-US" altLang="ja-JP" sz="1800" b="1" u="sng" dirty="0" smtClean="0">
                <a:solidFill>
                  <a:schemeClr val="tx1"/>
                </a:solidFill>
                <a:uFillTx/>
              </a:rPr>
              <a:t>』</a:t>
            </a:r>
            <a:r>
              <a:rPr lang="ja-JP" altLang="en-US" sz="1800" b="1" u="sng" smtClean="0">
                <a:solidFill>
                  <a:srgbClr val="FF0000"/>
                </a:solidFill>
                <a:uFillTx/>
              </a:rPr>
              <a:t>（＝説明</a:t>
            </a:r>
            <a:r>
              <a:rPr lang="ja-JP" altLang="en-US" sz="1800" b="1" u="sng" dirty="0" smtClean="0">
                <a:solidFill>
                  <a:srgbClr val="FF0000"/>
                </a:solidFill>
                <a:uFillTx/>
              </a:rPr>
              <a:t>広告）</a:t>
            </a:r>
            <a:r>
              <a:rPr lang="ja-JP" altLang="en-US" sz="1800" dirty="0" smtClean="0">
                <a:uFillTx/>
              </a:rPr>
              <a:t>に</a:t>
            </a:r>
            <a:r>
              <a:rPr lang="ja-JP" altLang="en-US" sz="1800" dirty="0">
                <a:uFillTx/>
              </a:rPr>
              <a:t>明確に分かれたと考えられる。　</a:t>
            </a:r>
            <a:endParaRPr lang="en-US" altLang="ja-JP" sz="1800" dirty="0">
              <a:uFillTx/>
            </a:endParaRPr>
          </a:p>
        </p:txBody>
      </p:sp>
      <p:sp>
        <p:nvSpPr>
          <p:cNvPr id="12" name="正方形/長方形 11"/>
          <p:cNvSpPr>
            <a:spLocks/>
          </p:cNvSpPr>
          <p:nvPr/>
        </p:nvSpPr>
        <p:spPr>
          <a:xfrm>
            <a:off x="9145173" y="2734344"/>
            <a:ext cx="1960793" cy="369332"/>
          </a:xfrm>
          <a:prstGeom prst="rect">
            <a:avLst/>
          </a:prstGeom>
        </p:spPr>
        <p:txBody>
          <a:bodyPr wrap="none">
            <a:spAutoFit/>
          </a:bodyPr>
          <a:lstStyle/>
          <a:p>
            <a:r>
              <a:rPr lang="ja-JP" altLang="en-US" dirty="0">
                <a:solidFill>
                  <a:schemeClr val="tx1">
                    <a:lumMod val="75000"/>
                    <a:lumOff val="25000"/>
                  </a:schemeClr>
                </a:solidFill>
                <a:uFillTx/>
                <a:latin typeface="+mn-ea"/>
              </a:rPr>
              <a:t>塚原</a:t>
            </a:r>
            <a:r>
              <a:rPr lang="en-US" altLang="ja-JP" dirty="0">
                <a:solidFill>
                  <a:schemeClr val="tx1">
                    <a:lumMod val="75000"/>
                    <a:lumOff val="25000"/>
                  </a:schemeClr>
                </a:solidFill>
                <a:uFillTx/>
                <a:latin typeface="+mn-ea"/>
              </a:rPr>
              <a:t>,</a:t>
            </a:r>
            <a:r>
              <a:rPr lang="ja-JP" altLang="en-US" dirty="0">
                <a:solidFill>
                  <a:schemeClr val="tx1">
                    <a:lumMod val="75000"/>
                    <a:lumOff val="25000"/>
                  </a:schemeClr>
                </a:solidFill>
                <a:uFillTx/>
                <a:latin typeface="+mn-ea"/>
              </a:rPr>
              <a:t>緒方</a:t>
            </a:r>
            <a:r>
              <a:rPr lang="en-US" altLang="ja-JP" dirty="0">
                <a:solidFill>
                  <a:schemeClr val="tx1">
                    <a:lumMod val="75000"/>
                    <a:lumOff val="25000"/>
                  </a:schemeClr>
                </a:solidFill>
                <a:uFillTx/>
                <a:latin typeface="+mn-ea"/>
              </a:rPr>
              <a:t>(2015)</a:t>
            </a:r>
            <a:endParaRPr lang="ja-JP" altLang="en-US" dirty="0">
              <a:solidFill>
                <a:schemeClr val="tx1">
                  <a:lumMod val="75000"/>
                  <a:lumOff val="25000"/>
                </a:schemeClr>
              </a:solidFill>
              <a:uFillTx/>
            </a:endParaRPr>
          </a:p>
        </p:txBody>
      </p:sp>
      <p:sp>
        <p:nvSpPr>
          <p:cNvPr id="2" name="正方形/長方形 1"/>
          <p:cNvSpPr/>
          <p:nvPr/>
        </p:nvSpPr>
        <p:spPr>
          <a:xfrm>
            <a:off x="2489938" y="3995988"/>
            <a:ext cx="3570208" cy="461665"/>
          </a:xfrm>
          <a:prstGeom prst="rect">
            <a:avLst/>
          </a:prstGeom>
        </p:spPr>
        <p:txBody>
          <a:bodyPr wrap="none">
            <a:spAutoFit/>
          </a:bodyPr>
          <a:lstStyle/>
          <a:p>
            <a:r>
              <a:rPr lang="ja-JP" altLang="en-US" sz="2400" dirty="0" smtClean="0"/>
              <a:t>ニュース</a:t>
            </a:r>
            <a:r>
              <a:rPr lang="ja-JP" altLang="en-US" sz="2400" dirty="0"/>
              <a:t>・告知重視形式</a:t>
            </a:r>
          </a:p>
        </p:txBody>
      </p:sp>
      <p:sp>
        <p:nvSpPr>
          <p:cNvPr id="13" name="テキスト ボックス 12"/>
          <p:cNvSpPr txBox="1"/>
          <p:nvPr/>
        </p:nvSpPr>
        <p:spPr>
          <a:xfrm>
            <a:off x="7773326" y="3269433"/>
            <a:ext cx="2074909" cy="584775"/>
          </a:xfrm>
          <a:prstGeom prst="rect">
            <a:avLst/>
          </a:prstGeom>
          <a:ln w="38100">
            <a:noFill/>
          </a:ln>
        </p:spPr>
        <p:txBody>
          <a:bodyPr wrap="square" rtlCol="0">
            <a:spAutoFit/>
          </a:bodyPr>
          <a:lstStyle/>
          <a:p>
            <a:pPr algn="ctr"/>
            <a:r>
              <a:rPr kumimoji="1" lang="ja-JP" altLang="en-US" sz="3200" b="1" dirty="0" smtClean="0"/>
              <a:t>感情広告</a:t>
            </a:r>
            <a:endParaRPr kumimoji="1" lang="ja-JP" altLang="en-US" sz="3200" b="1" dirty="0"/>
          </a:p>
        </p:txBody>
      </p:sp>
      <p:sp>
        <p:nvSpPr>
          <p:cNvPr id="14" name="テキスト ボックス 13"/>
          <p:cNvSpPr txBox="1"/>
          <p:nvPr/>
        </p:nvSpPr>
        <p:spPr>
          <a:xfrm>
            <a:off x="7773326" y="4754315"/>
            <a:ext cx="2074908" cy="584775"/>
          </a:xfrm>
          <a:prstGeom prst="rect">
            <a:avLst/>
          </a:prstGeom>
          <a:ln w="38100">
            <a:noFill/>
          </a:ln>
        </p:spPr>
        <p:txBody>
          <a:bodyPr wrap="square" rtlCol="0">
            <a:spAutoFit/>
          </a:bodyPr>
          <a:lstStyle/>
          <a:p>
            <a:pPr algn="ctr"/>
            <a:r>
              <a:rPr lang="ja-JP" altLang="en-US" sz="3200" b="1" dirty="0"/>
              <a:t>説明</a:t>
            </a:r>
            <a:r>
              <a:rPr kumimoji="1" lang="ja-JP" altLang="en-US" sz="3200" b="1" dirty="0" smtClean="0"/>
              <a:t>広告</a:t>
            </a:r>
            <a:endParaRPr kumimoji="1" lang="ja-JP" altLang="en-US" sz="3200" b="1" dirty="0"/>
          </a:p>
        </p:txBody>
      </p:sp>
      <p:sp>
        <p:nvSpPr>
          <p:cNvPr id="15" name="V 字形矢印 14"/>
          <p:cNvSpPr>
            <a:spLocks/>
          </p:cNvSpPr>
          <p:nvPr/>
        </p:nvSpPr>
        <p:spPr>
          <a:xfrm>
            <a:off x="6507116" y="3561820"/>
            <a:ext cx="1106220" cy="114876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8" name="正方形/長方形 17"/>
          <p:cNvSpPr>
            <a:spLocks/>
          </p:cNvSpPr>
          <p:nvPr/>
        </p:nvSpPr>
        <p:spPr>
          <a:xfrm>
            <a:off x="1741752" y="5745224"/>
            <a:ext cx="8381962" cy="9022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rPr>
              <a:t>2-d.</a:t>
            </a:r>
          </a:p>
          <a:p>
            <a:r>
              <a:rPr lang="ja-JP" altLang="en-US" sz="2000" dirty="0">
                <a:solidFill>
                  <a:schemeClr val="tx1"/>
                </a:solidFill>
              </a:rPr>
              <a:t>　革新を重視する</a:t>
            </a:r>
            <a:r>
              <a:rPr lang="ja-JP" altLang="en-US" sz="2000" dirty="0" smtClean="0">
                <a:solidFill>
                  <a:schemeClr val="tx1"/>
                </a:solidFill>
              </a:rPr>
              <a:t>ほど</a:t>
            </a:r>
            <a:endParaRPr lang="en-US" altLang="ja-JP" sz="2000" dirty="0" smtClean="0">
              <a:solidFill>
                <a:schemeClr val="tx1"/>
              </a:solidFill>
            </a:endParaRPr>
          </a:p>
          <a:p>
            <a:r>
              <a:rPr lang="ja-JP" altLang="en-US" sz="2000" dirty="0">
                <a:solidFill>
                  <a:schemeClr val="tx1"/>
                </a:solidFill>
              </a:rPr>
              <a:t>　</a:t>
            </a:r>
            <a:r>
              <a:rPr lang="ja-JP" altLang="en-US" sz="2000" dirty="0" smtClean="0">
                <a:solidFill>
                  <a:schemeClr val="tx1"/>
                </a:solidFill>
              </a:rPr>
              <a:t>ニュース・告知重視形式かつ感情広告と説明広告の両方を評価する。</a:t>
            </a:r>
            <a:endParaRPr lang="ja-JP" altLang="en-US" sz="2000" dirty="0">
              <a:solidFill>
                <a:schemeClr val="tx1"/>
              </a:solidFill>
            </a:endParaRPr>
          </a:p>
        </p:txBody>
      </p:sp>
    </p:spTree>
    <p:extLst>
      <p:ext uri="{BB962C8B-B14F-4D97-AF65-F5344CB8AC3E}">
        <p14:creationId xmlns:p14="http://schemas.microsoft.com/office/powerpoint/2010/main" val="37595528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仮説②まとめ</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21959170"/>
              </p:ext>
            </p:extLst>
          </p:nvPr>
        </p:nvGraphicFramePr>
        <p:xfrm>
          <a:off x="261813" y="1326908"/>
          <a:ext cx="11374452" cy="5257064"/>
        </p:xfrm>
        <a:graphic>
          <a:graphicData uri="http://schemas.openxmlformats.org/drawingml/2006/table">
            <a:tbl>
              <a:tblPr firstRow="1" bandRow="1">
                <a:tableStyleId>{2D5ABB26-0587-4C30-8999-92F81FD0307C}</a:tableStyleId>
              </a:tblPr>
              <a:tblGrid>
                <a:gridCol w="5687226"/>
                <a:gridCol w="5687226"/>
              </a:tblGrid>
              <a:tr h="2610404">
                <a:tc>
                  <a:txBody>
                    <a:bodyPr/>
                    <a:lstStyle/>
                    <a:p>
                      <a:r>
                        <a:rPr kumimoji="1" lang="en-US" altLang="ja-JP" sz="2000" dirty="0" smtClean="0"/>
                        <a:t>2-a.</a:t>
                      </a:r>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7000"/>
                      </a:schemeClr>
                    </a:solidFill>
                  </a:tcPr>
                </a:tc>
                <a:tc>
                  <a:txBody>
                    <a:bodyPr/>
                    <a:lstStyle/>
                    <a:p>
                      <a:r>
                        <a:rPr kumimoji="1" lang="en-US" altLang="ja-JP" sz="2000" dirty="0" smtClean="0"/>
                        <a:t>2-b.</a:t>
                      </a:r>
                    </a:p>
                    <a:p>
                      <a:endParaRPr kumimoji="1" lang="en-US" altLang="ja-JP"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7000"/>
                      </a:schemeClr>
                    </a:solidFill>
                  </a:tcPr>
                </a:tc>
              </a:tr>
              <a:tr h="2646660">
                <a:tc>
                  <a:txBody>
                    <a:bodyPr/>
                    <a:lstStyle/>
                    <a:p>
                      <a:r>
                        <a:rPr kumimoji="1" lang="en-US" altLang="ja-JP" sz="2000" dirty="0" smtClean="0"/>
                        <a:t>2-c.</a:t>
                      </a:r>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7000"/>
                      </a:schemeClr>
                    </a:solidFill>
                  </a:tcPr>
                </a:tc>
                <a:tc>
                  <a:txBody>
                    <a:bodyPr/>
                    <a:lstStyle/>
                    <a:p>
                      <a:r>
                        <a:rPr kumimoji="1" lang="en-US" altLang="ja-JP" sz="2000" dirty="0" smtClean="0"/>
                        <a:t>2-d.</a:t>
                      </a:r>
                    </a:p>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5000"/>
                        <a:alpha val="57000"/>
                      </a:schemeClr>
                    </a:solidFill>
                  </a:tcPr>
                </a:tc>
              </a:tr>
            </a:tbl>
          </a:graphicData>
        </a:graphic>
      </p:graphicFrame>
      <p:sp>
        <p:nvSpPr>
          <p:cNvPr id="6" name="正方形/長方形 5"/>
          <p:cNvSpPr/>
          <p:nvPr/>
        </p:nvSpPr>
        <p:spPr>
          <a:xfrm>
            <a:off x="1667892" y="2076145"/>
            <a:ext cx="2018428" cy="4399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警告重視広告</a:t>
            </a:r>
            <a:endParaRPr kumimoji="1" lang="ja-JP" altLang="en-US" sz="2000" dirty="0">
              <a:solidFill>
                <a:schemeClr val="tx1"/>
              </a:solidFill>
            </a:endParaRPr>
          </a:p>
        </p:txBody>
      </p:sp>
      <p:sp>
        <p:nvSpPr>
          <p:cNvPr id="7" name="正方形/長方形 6"/>
          <p:cNvSpPr/>
          <p:nvPr/>
        </p:nvSpPr>
        <p:spPr>
          <a:xfrm>
            <a:off x="656220" y="1485877"/>
            <a:ext cx="1726898" cy="280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品質</a:t>
            </a:r>
            <a:endParaRPr kumimoji="1" lang="ja-JP" altLang="en-US" sz="2400" dirty="0">
              <a:solidFill>
                <a:schemeClr val="tx1"/>
              </a:solidFill>
            </a:endParaRPr>
          </a:p>
        </p:txBody>
      </p:sp>
      <p:sp>
        <p:nvSpPr>
          <p:cNvPr id="8" name="正方形/長方形 7"/>
          <p:cNvSpPr/>
          <p:nvPr/>
        </p:nvSpPr>
        <p:spPr>
          <a:xfrm>
            <a:off x="1667892" y="2607519"/>
            <a:ext cx="2018428" cy="4347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データ重視広告</a:t>
            </a:r>
            <a:endParaRPr kumimoji="1" lang="ja-JP" altLang="en-US" sz="2000" dirty="0">
              <a:solidFill>
                <a:schemeClr val="tx1"/>
              </a:solidFill>
            </a:endParaRPr>
          </a:p>
        </p:txBody>
      </p:sp>
      <p:sp>
        <p:nvSpPr>
          <p:cNvPr id="9" name="正方形/長方形 8"/>
          <p:cNvSpPr/>
          <p:nvPr/>
        </p:nvSpPr>
        <p:spPr>
          <a:xfrm>
            <a:off x="1667891" y="3150109"/>
            <a:ext cx="2018429" cy="42523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効用・利益重視広告</a:t>
            </a:r>
            <a:endParaRPr kumimoji="1" lang="ja-JP" altLang="en-US" sz="1600" dirty="0">
              <a:solidFill>
                <a:schemeClr val="tx1"/>
              </a:solidFill>
            </a:endParaRPr>
          </a:p>
        </p:txBody>
      </p:sp>
      <p:pic>
        <p:nvPicPr>
          <p:cNvPr id="20" name="Picture 2" descr="ç¾é­å¥³ã®ã¤ã©ã¹ã"/>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0655" y="5075313"/>
            <a:ext cx="1075645" cy="1229309"/>
          </a:xfrm>
          <a:prstGeom prst="rect">
            <a:avLst/>
          </a:prstGeom>
          <a:noFill/>
          <a:extLst>
            <a:ext uri="{909E8E84-426E-40DD-AFC4-6F175D3DCCD1}">
              <a14:hiddenFill xmlns:a14="http://schemas.microsoft.com/office/drawing/2010/main">
                <a:solidFill>
                  <a:srgbClr val="FFFFFF"/>
                </a:solidFill>
              </a14:hiddenFill>
            </a:ext>
          </a:extLst>
        </p:spPr>
      </p:pic>
      <p:sp>
        <p:nvSpPr>
          <p:cNvPr id="28" name="右矢印 27"/>
          <p:cNvSpPr/>
          <p:nvPr/>
        </p:nvSpPr>
        <p:spPr>
          <a:xfrm rot="1455752">
            <a:off x="3874677" y="2182097"/>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5"/>
          <p:cNvSpPr/>
          <p:nvPr/>
        </p:nvSpPr>
        <p:spPr>
          <a:xfrm>
            <a:off x="3871684" y="2617529"/>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右矢印 30"/>
          <p:cNvSpPr/>
          <p:nvPr/>
        </p:nvSpPr>
        <p:spPr>
          <a:xfrm rot="20018092">
            <a:off x="3825721" y="3077470"/>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516299" y="2571510"/>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説明広告</a:t>
            </a:r>
            <a:endParaRPr kumimoji="1" lang="ja-JP" altLang="en-US" sz="2000" dirty="0">
              <a:solidFill>
                <a:schemeClr val="tx1"/>
              </a:solidFill>
            </a:endParaRPr>
          </a:p>
        </p:txBody>
      </p:sp>
      <p:sp>
        <p:nvSpPr>
          <p:cNvPr id="22" name="ドーナツ 21"/>
          <p:cNvSpPr/>
          <p:nvPr/>
        </p:nvSpPr>
        <p:spPr>
          <a:xfrm>
            <a:off x="4555616" y="2286902"/>
            <a:ext cx="1230639" cy="979967"/>
          </a:xfrm>
          <a:prstGeom prst="donut">
            <a:avLst>
              <a:gd name="adj" fmla="val 6820"/>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4" name="右矢印 63"/>
          <p:cNvSpPr/>
          <p:nvPr/>
        </p:nvSpPr>
        <p:spPr>
          <a:xfrm>
            <a:off x="9680846" y="2616821"/>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p:nvSpPr>
        <p:spPr>
          <a:xfrm>
            <a:off x="10284440" y="2564999"/>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説明広告</a:t>
            </a:r>
            <a:endParaRPr kumimoji="1" lang="ja-JP" altLang="en-US" sz="2000" dirty="0">
              <a:solidFill>
                <a:schemeClr val="tx1"/>
              </a:solidFill>
            </a:endParaRPr>
          </a:p>
        </p:txBody>
      </p:sp>
      <p:sp>
        <p:nvSpPr>
          <p:cNvPr id="82" name="正方形/長方形 81"/>
          <p:cNvSpPr/>
          <p:nvPr/>
        </p:nvSpPr>
        <p:spPr>
          <a:xfrm>
            <a:off x="10241669" y="5377271"/>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説明広告</a:t>
            </a:r>
            <a:endParaRPr kumimoji="1" lang="ja-JP" altLang="en-US" sz="2000" dirty="0">
              <a:solidFill>
                <a:schemeClr val="tx1"/>
              </a:solidFill>
            </a:endParaRPr>
          </a:p>
        </p:txBody>
      </p:sp>
      <p:sp>
        <p:nvSpPr>
          <p:cNvPr id="83" name="正方形/長方形 82"/>
          <p:cNvSpPr/>
          <p:nvPr/>
        </p:nvSpPr>
        <p:spPr>
          <a:xfrm>
            <a:off x="10243535" y="4776289"/>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感情広告</a:t>
            </a:r>
            <a:endParaRPr kumimoji="1" lang="ja-JP" altLang="en-US" sz="2000" dirty="0">
              <a:solidFill>
                <a:schemeClr val="tx1"/>
              </a:solidFill>
            </a:endParaRPr>
          </a:p>
        </p:txBody>
      </p:sp>
      <p:sp>
        <p:nvSpPr>
          <p:cNvPr id="122" name="ドーナツ 121"/>
          <p:cNvSpPr/>
          <p:nvPr/>
        </p:nvSpPr>
        <p:spPr>
          <a:xfrm>
            <a:off x="10284440" y="2299232"/>
            <a:ext cx="1230639" cy="979967"/>
          </a:xfrm>
          <a:prstGeom prst="donut">
            <a:avLst>
              <a:gd name="adj" fmla="val 6820"/>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44" name="図 43"/>
          <p:cNvPicPr>
            <a:picLocks noChangeAspect="1"/>
          </p:cNvPicPr>
          <p:nvPr/>
        </p:nvPicPr>
        <p:blipFill>
          <a:blip r:embed="rId3" cstate="print"/>
          <a:stretch>
            <a:fillRect/>
          </a:stretch>
        </p:blipFill>
        <p:spPr>
          <a:xfrm>
            <a:off x="237375" y="2351585"/>
            <a:ext cx="1217543" cy="1268274"/>
          </a:xfrm>
          <a:prstGeom prst="rect">
            <a:avLst/>
          </a:prstGeom>
        </p:spPr>
      </p:pic>
      <p:pic>
        <p:nvPicPr>
          <p:cNvPr id="45" name="図 44"/>
          <p:cNvPicPr>
            <a:picLocks noChangeAspect="1"/>
          </p:cNvPicPr>
          <p:nvPr/>
        </p:nvPicPr>
        <p:blipFill>
          <a:blip r:embed="rId4"/>
          <a:stretch>
            <a:fillRect/>
          </a:stretch>
        </p:blipFill>
        <p:spPr>
          <a:xfrm>
            <a:off x="6154494" y="2186071"/>
            <a:ext cx="1516175" cy="1523793"/>
          </a:xfrm>
          <a:prstGeom prst="rect">
            <a:avLst/>
          </a:prstGeom>
        </p:spPr>
      </p:pic>
      <p:pic>
        <p:nvPicPr>
          <p:cNvPr id="46" name="図 45"/>
          <p:cNvPicPr>
            <a:picLocks noChangeAspect="1"/>
          </p:cNvPicPr>
          <p:nvPr/>
        </p:nvPicPr>
        <p:blipFill rotWithShape="1">
          <a:blip r:embed="rId5"/>
          <a:srcRect b="41462"/>
          <a:stretch/>
        </p:blipFill>
        <p:spPr>
          <a:xfrm>
            <a:off x="5794560" y="5127139"/>
            <a:ext cx="1644649" cy="1227287"/>
          </a:xfrm>
          <a:prstGeom prst="rect">
            <a:avLst/>
          </a:prstGeom>
        </p:spPr>
      </p:pic>
      <p:sp>
        <p:nvSpPr>
          <p:cNvPr id="47" name="右矢印 46"/>
          <p:cNvSpPr/>
          <p:nvPr/>
        </p:nvSpPr>
        <p:spPr>
          <a:xfrm>
            <a:off x="3936779" y="5189617"/>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541232" y="2598536"/>
            <a:ext cx="2018428" cy="4347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データ重視広告</a:t>
            </a:r>
            <a:endParaRPr kumimoji="1" lang="ja-JP" altLang="en-US" sz="2000" dirty="0">
              <a:solidFill>
                <a:schemeClr val="tx1"/>
              </a:solidFill>
            </a:endParaRPr>
          </a:p>
        </p:txBody>
      </p:sp>
      <p:sp>
        <p:nvSpPr>
          <p:cNvPr id="55" name="正方形/長方形 54"/>
          <p:cNvSpPr/>
          <p:nvPr/>
        </p:nvSpPr>
        <p:spPr>
          <a:xfrm>
            <a:off x="6432611" y="1490860"/>
            <a:ext cx="1726898" cy="280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情報探索</a:t>
            </a:r>
            <a:endParaRPr kumimoji="1" lang="ja-JP" altLang="en-US" sz="2400" dirty="0">
              <a:solidFill>
                <a:schemeClr val="tx1"/>
              </a:solidFill>
            </a:endParaRPr>
          </a:p>
        </p:txBody>
      </p:sp>
      <p:sp>
        <p:nvSpPr>
          <p:cNvPr id="56" name="正方形/長方形 55"/>
          <p:cNvSpPr/>
          <p:nvPr/>
        </p:nvSpPr>
        <p:spPr>
          <a:xfrm>
            <a:off x="1363423" y="5156959"/>
            <a:ext cx="2459881" cy="43479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データ重視広告</a:t>
            </a:r>
            <a:endParaRPr kumimoji="1" lang="ja-JP" altLang="en-US" sz="2000" dirty="0">
              <a:solidFill>
                <a:schemeClr val="tx1"/>
              </a:solidFill>
            </a:endParaRPr>
          </a:p>
        </p:txBody>
      </p:sp>
      <p:sp>
        <p:nvSpPr>
          <p:cNvPr id="57" name="正方形/長方形 56"/>
          <p:cNvSpPr/>
          <p:nvPr/>
        </p:nvSpPr>
        <p:spPr>
          <a:xfrm>
            <a:off x="1363423" y="5813076"/>
            <a:ext cx="2459881" cy="42523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効用・利益重視広告</a:t>
            </a:r>
            <a:endParaRPr kumimoji="1" lang="ja-JP" altLang="en-US" sz="1600" dirty="0">
              <a:solidFill>
                <a:schemeClr val="tx1"/>
              </a:solidFill>
            </a:endParaRPr>
          </a:p>
        </p:txBody>
      </p:sp>
      <p:sp>
        <p:nvSpPr>
          <p:cNvPr id="58" name="正方形/長方形 57"/>
          <p:cNvSpPr/>
          <p:nvPr/>
        </p:nvSpPr>
        <p:spPr>
          <a:xfrm>
            <a:off x="1349858" y="4525304"/>
            <a:ext cx="2473446" cy="42523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ニュース・</a:t>
            </a:r>
            <a:r>
              <a:rPr lang="ja-JP" altLang="en-US" sz="1600" dirty="0" smtClean="0">
                <a:solidFill>
                  <a:schemeClr val="tx1"/>
                </a:solidFill>
              </a:rPr>
              <a:t>告知重視</a:t>
            </a:r>
            <a:r>
              <a:rPr lang="ja-JP" altLang="en-US" sz="1600" dirty="0">
                <a:solidFill>
                  <a:schemeClr val="tx1"/>
                </a:solidFill>
              </a:rPr>
              <a:t>広告</a:t>
            </a:r>
          </a:p>
        </p:txBody>
      </p:sp>
      <p:sp>
        <p:nvSpPr>
          <p:cNvPr id="59" name="正方形/長方形 58"/>
          <p:cNvSpPr/>
          <p:nvPr/>
        </p:nvSpPr>
        <p:spPr>
          <a:xfrm>
            <a:off x="7096702" y="5181267"/>
            <a:ext cx="2473446" cy="42523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ニュース・</a:t>
            </a:r>
            <a:r>
              <a:rPr lang="ja-JP" altLang="en-US" sz="1600" dirty="0" smtClean="0">
                <a:solidFill>
                  <a:schemeClr val="tx1"/>
                </a:solidFill>
              </a:rPr>
              <a:t>告知重視</a:t>
            </a:r>
            <a:r>
              <a:rPr lang="ja-JP" altLang="en-US" sz="1600" dirty="0">
                <a:solidFill>
                  <a:schemeClr val="tx1"/>
                </a:solidFill>
              </a:rPr>
              <a:t>広告</a:t>
            </a:r>
          </a:p>
        </p:txBody>
      </p:sp>
      <p:sp>
        <p:nvSpPr>
          <p:cNvPr id="60" name="正方形/長方形 59"/>
          <p:cNvSpPr/>
          <p:nvPr/>
        </p:nvSpPr>
        <p:spPr>
          <a:xfrm>
            <a:off x="656220" y="4096961"/>
            <a:ext cx="1726898" cy="280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自尊心</a:t>
            </a:r>
            <a:endParaRPr kumimoji="1" lang="ja-JP" altLang="en-US" sz="2400" dirty="0">
              <a:solidFill>
                <a:schemeClr val="tx1"/>
              </a:solidFill>
            </a:endParaRPr>
          </a:p>
        </p:txBody>
      </p:sp>
      <p:sp>
        <p:nvSpPr>
          <p:cNvPr id="61" name="右矢印 60"/>
          <p:cNvSpPr/>
          <p:nvPr/>
        </p:nvSpPr>
        <p:spPr>
          <a:xfrm rot="1455752">
            <a:off x="3916314" y="4683167"/>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右矢印 64"/>
          <p:cNvSpPr/>
          <p:nvPr/>
        </p:nvSpPr>
        <p:spPr>
          <a:xfrm rot="20018092">
            <a:off x="3912733" y="5692766"/>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4515412" y="4771176"/>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感情広告</a:t>
            </a:r>
            <a:endParaRPr kumimoji="1" lang="ja-JP" altLang="en-US" sz="2000" dirty="0">
              <a:solidFill>
                <a:schemeClr val="tx1"/>
              </a:solidFill>
            </a:endParaRPr>
          </a:p>
        </p:txBody>
      </p:sp>
      <p:sp>
        <p:nvSpPr>
          <p:cNvPr id="69" name="正方形/長方形 68"/>
          <p:cNvSpPr/>
          <p:nvPr/>
        </p:nvSpPr>
        <p:spPr>
          <a:xfrm>
            <a:off x="4522958" y="5379266"/>
            <a:ext cx="1278261" cy="45447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説明広告</a:t>
            </a:r>
            <a:endParaRPr kumimoji="1" lang="ja-JP" altLang="en-US" sz="2000" dirty="0">
              <a:solidFill>
                <a:schemeClr val="tx1"/>
              </a:solidFill>
            </a:endParaRPr>
          </a:p>
        </p:txBody>
      </p:sp>
      <p:sp>
        <p:nvSpPr>
          <p:cNvPr id="70" name="右矢印 69"/>
          <p:cNvSpPr/>
          <p:nvPr/>
        </p:nvSpPr>
        <p:spPr>
          <a:xfrm>
            <a:off x="9648041" y="5208784"/>
            <a:ext cx="530031" cy="331147"/>
          </a:xfrm>
          <a:prstGeom prst="rightArrow">
            <a:avLst>
              <a:gd name="adj1" fmla="val 39678"/>
              <a:gd name="adj2" fmla="val 602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6432611" y="4100732"/>
            <a:ext cx="1726898" cy="2805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革新</a:t>
            </a:r>
            <a:endParaRPr kumimoji="1" lang="ja-JP" altLang="en-US" sz="2400" dirty="0">
              <a:solidFill>
                <a:schemeClr val="tx1"/>
              </a:solidFill>
            </a:endParaRPr>
          </a:p>
        </p:txBody>
      </p:sp>
      <p:sp>
        <p:nvSpPr>
          <p:cNvPr id="72" name="ドーナツ 71"/>
          <p:cNvSpPr/>
          <p:nvPr/>
        </p:nvSpPr>
        <p:spPr>
          <a:xfrm>
            <a:off x="4513166" y="4342024"/>
            <a:ext cx="1312996" cy="1896287"/>
          </a:xfrm>
          <a:prstGeom prst="donut">
            <a:avLst>
              <a:gd name="adj" fmla="val 6820"/>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3" name="ドーナツ 72"/>
          <p:cNvSpPr/>
          <p:nvPr/>
        </p:nvSpPr>
        <p:spPr>
          <a:xfrm>
            <a:off x="10241669" y="4377517"/>
            <a:ext cx="1312996" cy="1896287"/>
          </a:xfrm>
          <a:prstGeom prst="donut">
            <a:avLst>
              <a:gd name="adj" fmla="val 6820"/>
            </a:avLst>
          </a:prstGeom>
          <a:solidFill>
            <a:srgbClr val="FF0000">
              <a:alpha val="6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990086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4</a:t>
            </a:fld>
            <a:endParaRPr lang="ja-JP" altLang="en-US" dirty="0">
              <a:uFillTx/>
            </a:endParaRPr>
          </a:p>
        </p:txBody>
      </p:sp>
      <p:sp>
        <p:nvSpPr>
          <p:cNvPr id="6" name="正方形/長方形 5"/>
          <p:cNvSpPr>
            <a:spLocks/>
          </p:cNvSpPr>
          <p:nvPr/>
        </p:nvSpPr>
        <p:spPr>
          <a:xfrm>
            <a:off x="506233" y="1783200"/>
            <a:ext cx="4835387"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sz="2000" dirty="0">
                <a:uFillTx/>
              </a:rPr>
              <a:t>今までは高齢者（シルバー）やお年寄りといった社会的弱者のイメージ</a:t>
            </a:r>
          </a:p>
        </p:txBody>
      </p:sp>
      <p:sp>
        <p:nvSpPr>
          <p:cNvPr id="9" name="正方形/長方形 8"/>
          <p:cNvSpPr>
            <a:spLocks/>
          </p:cNvSpPr>
          <p:nvPr/>
        </p:nvSpPr>
        <p:spPr>
          <a:xfrm>
            <a:off x="6005015" y="1785265"/>
            <a:ext cx="5768958" cy="101566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sz="2000" b="1" dirty="0">
                <a:uFillTx/>
              </a:rPr>
              <a:t>“現代シニア”</a:t>
            </a:r>
            <a:r>
              <a:rPr lang="ja-JP" altLang="en-US" sz="2000" dirty="0">
                <a:uFillTx/>
              </a:rPr>
              <a:t>は</a:t>
            </a:r>
            <a:r>
              <a:rPr lang="ja-JP" altLang="en-US" sz="2000" dirty="0" smtClean="0">
                <a:uFillTx/>
              </a:rPr>
              <a:t>、</a:t>
            </a:r>
            <a:r>
              <a:rPr lang="ja-JP" altLang="en-US" sz="2000" i="1" u="sng" dirty="0" smtClean="0">
                <a:uFillTx/>
              </a:rPr>
              <a:t>自身</a:t>
            </a:r>
            <a:r>
              <a:rPr lang="ja-JP" altLang="en-US" sz="2000" i="1" u="sng" dirty="0">
                <a:uFillTx/>
              </a:rPr>
              <a:t>の第二の人生をより豊かで快適に暮らすための消費であれば、</a:t>
            </a:r>
            <a:endParaRPr lang="en-US" altLang="ja-JP" sz="2000" i="1" u="sng" dirty="0">
              <a:uFillTx/>
            </a:endParaRPr>
          </a:p>
          <a:p>
            <a:r>
              <a:rPr lang="ja-JP" altLang="en-US" sz="2000" b="1" dirty="0">
                <a:solidFill>
                  <a:srgbClr val="FF0000"/>
                </a:solidFill>
                <a:uFillTx/>
              </a:rPr>
              <a:t>財布の紐を緩める傾向が強い。</a:t>
            </a:r>
          </a:p>
        </p:txBody>
      </p:sp>
      <p:pic>
        <p:nvPicPr>
          <p:cNvPr id="10" name="図 9"/>
          <p:cNvPicPr>
            <a:picLocks noChangeAspect="1"/>
          </p:cNvPicPr>
          <p:nvPr/>
        </p:nvPicPr>
        <p:blipFill>
          <a:blip r:embed="rId3"/>
          <a:stretch>
            <a:fillRect/>
          </a:stretch>
        </p:blipFill>
        <p:spPr>
          <a:xfrm>
            <a:off x="916182" y="2666894"/>
            <a:ext cx="3566930" cy="3232530"/>
          </a:xfrm>
          <a:prstGeom prst="rect">
            <a:avLst/>
          </a:prstGeom>
        </p:spPr>
      </p:pic>
      <p:pic>
        <p:nvPicPr>
          <p:cNvPr id="11" name="図 10"/>
          <p:cNvPicPr>
            <a:picLocks noChangeAspect="1"/>
          </p:cNvPicPr>
          <p:nvPr/>
        </p:nvPicPr>
        <p:blipFill>
          <a:blip r:embed="rId4" cstate="print"/>
          <a:stretch>
            <a:fillRect/>
          </a:stretch>
        </p:blipFill>
        <p:spPr>
          <a:xfrm>
            <a:off x="8747618" y="2977814"/>
            <a:ext cx="2038173" cy="2695105"/>
          </a:xfrm>
          <a:prstGeom prst="rect">
            <a:avLst/>
          </a:prstGeom>
        </p:spPr>
      </p:pic>
      <p:pic>
        <p:nvPicPr>
          <p:cNvPr id="12" name="図 11"/>
          <p:cNvPicPr>
            <a:picLocks noChangeAspect="1"/>
          </p:cNvPicPr>
          <p:nvPr/>
        </p:nvPicPr>
        <p:blipFill>
          <a:blip r:embed="rId5" cstate="print"/>
          <a:stretch>
            <a:fillRect/>
          </a:stretch>
        </p:blipFill>
        <p:spPr>
          <a:xfrm>
            <a:off x="6611345" y="2976120"/>
            <a:ext cx="1788078" cy="2545307"/>
          </a:xfrm>
          <a:prstGeom prst="rect">
            <a:avLst/>
          </a:prstGeom>
        </p:spPr>
      </p:pic>
      <p:sp>
        <p:nvSpPr>
          <p:cNvPr id="13" name="右矢印 12"/>
          <p:cNvSpPr>
            <a:spLocks/>
          </p:cNvSpPr>
          <p:nvPr/>
        </p:nvSpPr>
        <p:spPr>
          <a:xfrm>
            <a:off x="4831307" y="3521122"/>
            <a:ext cx="1173708" cy="8325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4" name="テキスト ボックス 13"/>
          <p:cNvSpPr txBox="1">
            <a:spLocks/>
          </p:cNvSpPr>
          <p:nvPr/>
        </p:nvSpPr>
        <p:spPr>
          <a:xfrm>
            <a:off x="506233" y="1205903"/>
            <a:ext cx="2756848" cy="461665"/>
          </a:xfrm>
          <a:prstGeom prst="rect">
            <a:avLst/>
          </a:prstGeom>
          <a:noFill/>
        </p:spPr>
        <p:txBody>
          <a:bodyPr wrap="square" rtlCol="0">
            <a:spAutoFit/>
          </a:bodyPr>
          <a:lstStyle/>
          <a:p>
            <a:r>
              <a:rPr kumimoji="1" lang="ja-JP" altLang="en-US" sz="2400" dirty="0">
                <a:uFillTx/>
              </a:rPr>
              <a:t>後藤</a:t>
            </a:r>
            <a:r>
              <a:rPr kumimoji="1" lang="en-US" altLang="ja-JP" sz="2400" dirty="0">
                <a:uFillTx/>
              </a:rPr>
              <a:t>(2007)</a:t>
            </a:r>
            <a:r>
              <a:rPr kumimoji="1" lang="ja-JP" altLang="en-US" sz="2400" dirty="0">
                <a:uFillTx/>
              </a:rPr>
              <a:t>より、</a:t>
            </a:r>
          </a:p>
        </p:txBody>
      </p:sp>
      <p:sp>
        <p:nvSpPr>
          <p:cNvPr id="15" name="正方形/長方形 14"/>
          <p:cNvSpPr>
            <a:spLocks/>
          </p:cNvSpPr>
          <p:nvPr/>
        </p:nvSpPr>
        <p:spPr>
          <a:xfrm>
            <a:off x="1884657" y="5939180"/>
            <a:ext cx="10084429" cy="523220"/>
          </a:xfrm>
          <a:prstGeom prst="rect">
            <a:avLst/>
          </a:prstGeom>
        </p:spPr>
        <p:txBody>
          <a:bodyPr wrap="square">
            <a:spAutoFit/>
          </a:bodyPr>
          <a:lstStyle/>
          <a:p>
            <a:r>
              <a:rPr lang="ja-JP" altLang="en-US" sz="2800" dirty="0">
                <a:uFillTx/>
              </a:rPr>
              <a:t>本研究のターゲットを、</a:t>
            </a:r>
            <a:r>
              <a:rPr lang="ja-JP" altLang="en-US" sz="2800" b="1" dirty="0">
                <a:solidFill>
                  <a:srgbClr val="FF0000"/>
                </a:solidFill>
                <a:uFillTx/>
              </a:rPr>
              <a:t>消費が活発なシニア世代</a:t>
            </a:r>
            <a:r>
              <a:rPr lang="ja-JP" altLang="en-US" sz="2800" dirty="0">
                <a:uFillTx/>
              </a:rPr>
              <a:t>とする。</a:t>
            </a:r>
            <a:endParaRPr lang="en-US" altLang="ja-JP" sz="2800" dirty="0">
              <a:uFillTx/>
            </a:endParaRPr>
          </a:p>
        </p:txBody>
      </p:sp>
      <p:sp>
        <p:nvSpPr>
          <p:cNvPr id="16" name="タイトル 1"/>
          <p:cNvSpPr txBox="1">
            <a:spLocks/>
          </p:cNvSpPr>
          <p:nvPr/>
        </p:nvSpPr>
        <p:spPr>
          <a:xfrm>
            <a:off x="455935" y="202366"/>
            <a:ext cx="10515600" cy="132556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はじめに　</a:t>
            </a:r>
          </a:p>
        </p:txBody>
      </p:sp>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uFillTx/>
              </a:rPr>
              <a:t>調査概要</a:t>
            </a:r>
          </a:p>
        </p:txBody>
      </p:sp>
      <p:graphicFrame>
        <p:nvGraphicFramePr>
          <p:cNvPr id="5" name="表 4"/>
          <p:cNvGraphicFramePr>
            <a:graphicFrameLocks noGrp="1"/>
          </p:cNvGraphicFramePr>
          <p:nvPr>
            <p:extLst>
              <p:ext uri="{D42A27DB-BD31-4B8C-83A1-F6EECF244321}">
                <p14:modId xmlns:p14="http://schemas.microsoft.com/office/powerpoint/2010/main" val="1850208493"/>
              </p:ext>
            </p:extLst>
          </p:nvPr>
        </p:nvGraphicFramePr>
        <p:xfrm>
          <a:off x="1090370" y="1694146"/>
          <a:ext cx="9464502" cy="3408680"/>
        </p:xfrm>
        <a:graphic>
          <a:graphicData uri="http://schemas.openxmlformats.org/drawingml/2006/table">
            <a:tbl>
              <a:tblPr bandRow="1" bandCol="1">
                <a:tableStyleId>{5C22544A-7EE6-4342-B048-85BDC9FD1C3A}</a:tableStyleId>
              </a:tblPr>
              <a:tblGrid>
                <a:gridCol w="2091113"/>
                <a:gridCol w="7373389"/>
              </a:tblGrid>
              <a:tr h="370840">
                <a:tc>
                  <a:txBody>
                    <a:bodyPr/>
                    <a:lstStyle/>
                    <a:p>
                      <a:r>
                        <a:rPr kumimoji="1" lang="ja-JP" altLang="en-US" dirty="0">
                          <a:uFillTx/>
                        </a:rPr>
                        <a:t>調査日</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en-US" altLang="ja-JP" dirty="0">
                          <a:uFillTx/>
                        </a:rPr>
                        <a:t>2018</a:t>
                      </a:r>
                      <a:r>
                        <a:rPr kumimoji="1" lang="ja-JP" altLang="en-US" dirty="0">
                          <a:uFillTx/>
                        </a:rPr>
                        <a:t>年</a:t>
                      </a:r>
                      <a:r>
                        <a:rPr kumimoji="1" lang="en-US" altLang="ja-JP" dirty="0">
                          <a:uFillTx/>
                        </a:rPr>
                        <a:t>11</a:t>
                      </a:r>
                      <a:r>
                        <a:rPr kumimoji="1" lang="ja-JP" altLang="en-US" dirty="0">
                          <a:uFillTx/>
                        </a:rPr>
                        <a:t>月</a:t>
                      </a:r>
                      <a:r>
                        <a:rPr kumimoji="1" lang="en-US" altLang="ja-JP" dirty="0">
                          <a:uFillTx/>
                        </a:rPr>
                        <a:t>27</a:t>
                      </a:r>
                      <a:r>
                        <a:rPr kumimoji="1" lang="ja-JP" altLang="en-US" dirty="0">
                          <a:uFillTx/>
                        </a:rPr>
                        <a:t>日</a:t>
                      </a:r>
                      <a:r>
                        <a:rPr kumimoji="1" lang="en-US" altLang="ja-JP" dirty="0">
                          <a:uFillTx/>
                        </a:rPr>
                        <a:t>(</a:t>
                      </a:r>
                      <a:r>
                        <a:rPr kumimoji="1" lang="ja-JP" altLang="en-US" dirty="0">
                          <a:uFillTx/>
                        </a:rPr>
                        <a:t>火</a:t>
                      </a:r>
                      <a:r>
                        <a:rPr kumimoji="1" lang="en-US" altLang="ja-JP" dirty="0">
                          <a:uFillTx/>
                        </a:rPr>
                        <a:t>)</a:t>
                      </a:r>
                      <a:r>
                        <a:rPr kumimoji="1" lang="ja-JP" altLang="en-US" dirty="0">
                          <a:uFillTx/>
                        </a:rPr>
                        <a:t>～</a:t>
                      </a:r>
                      <a:r>
                        <a:rPr kumimoji="1" lang="en-US" altLang="ja-JP" dirty="0">
                          <a:uFillTx/>
                        </a:rPr>
                        <a:t>11</a:t>
                      </a:r>
                      <a:r>
                        <a:rPr kumimoji="1" lang="ja-JP" altLang="en-US" dirty="0">
                          <a:uFillTx/>
                        </a:rPr>
                        <a:t>月</a:t>
                      </a:r>
                      <a:r>
                        <a:rPr kumimoji="1" lang="en-US" altLang="ja-JP" dirty="0">
                          <a:uFillTx/>
                        </a:rPr>
                        <a:t>29</a:t>
                      </a:r>
                      <a:r>
                        <a:rPr kumimoji="1" lang="ja-JP" altLang="en-US" dirty="0">
                          <a:uFillTx/>
                        </a:rPr>
                        <a:t>日</a:t>
                      </a:r>
                      <a:r>
                        <a:rPr kumimoji="1" lang="en-US" altLang="ja-JP" dirty="0">
                          <a:uFillTx/>
                        </a:rPr>
                        <a:t>(</a:t>
                      </a:r>
                      <a:r>
                        <a:rPr kumimoji="1" lang="ja-JP" altLang="en-US" dirty="0">
                          <a:uFillTx/>
                        </a:rPr>
                        <a:t>木</a:t>
                      </a:r>
                      <a:r>
                        <a:rPr kumimoji="1" lang="en-US" altLang="ja-JP" dirty="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調査方法</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ja-JP" altLang="en-US" dirty="0">
                          <a:uFillTx/>
                        </a:rPr>
                        <a:t>インターネット調査</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調査対象者</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en-US" altLang="ja-JP" dirty="0">
                          <a:uFillTx/>
                        </a:rPr>
                        <a:t>60</a:t>
                      </a:r>
                      <a:r>
                        <a:rPr kumimoji="1" lang="ja-JP" altLang="en-US" dirty="0">
                          <a:uFillTx/>
                        </a:rPr>
                        <a:t>歳以上の男女</a:t>
                      </a:r>
                      <a:r>
                        <a:rPr kumimoji="1" lang="en-US" altLang="ja-JP" dirty="0">
                          <a:uFillTx/>
                        </a:rPr>
                        <a:t>111</a:t>
                      </a:r>
                      <a:r>
                        <a:rPr kumimoji="1" lang="ja-JP" altLang="en-US" dirty="0">
                          <a:uFillTx/>
                        </a:rPr>
                        <a:t>名</a:t>
                      </a:r>
                      <a:r>
                        <a:rPr kumimoji="1" lang="en-US" altLang="ja-JP" dirty="0">
                          <a:uFillTx/>
                        </a:rPr>
                        <a:t>(</a:t>
                      </a:r>
                      <a:r>
                        <a:rPr kumimoji="1" lang="ja-JP" altLang="en-US" dirty="0">
                          <a:solidFill>
                            <a:schemeClr val="tx1"/>
                          </a:solidFill>
                          <a:uFillTx/>
                        </a:rPr>
                        <a:t>男</a:t>
                      </a:r>
                      <a:r>
                        <a:rPr kumimoji="1" lang="en-US" altLang="ja-JP" dirty="0">
                          <a:solidFill>
                            <a:schemeClr val="tx1"/>
                          </a:solidFill>
                          <a:uFillTx/>
                        </a:rPr>
                        <a:t>:</a:t>
                      </a:r>
                      <a:r>
                        <a:rPr kumimoji="1" lang="ja-JP" altLang="en-US" dirty="0">
                          <a:solidFill>
                            <a:schemeClr val="tx1"/>
                          </a:solidFill>
                          <a:uFillTx/>
                        </a:rPr>
                        <a:t>女＝</a:t>
                      </a:r>
                      <a:r>
                        <a:rPr kumimoji="1" lang="en-US" altLang="ja-JP" dirty="0">
                          <a:solidFill>
                            <a:schemeClr val="tx1"/>
                          </a:solidFill>
                          <a:uFillTx/>
                        </a:rPr>
                        <a:t>56:55)</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スクリーニング項目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ja-JP" altLang="en-US" dirty="0">
                          <a:uFillTx/>
                        </a:rPr>
                        <a:t>・趣味を持っている</a:t>
                      </a:r>
                    </a:p>
                    <a:p>
                      <a:r>
                        <a:rPr kumimoji="1" lang="ja-JP" altLang="en-US" dirty="0">
                          <a:uFillTx/>
                        </a:rPr>
                        <a:t>・仕事、趣味、地域、学校時代など、いずれかの友人関係がある</a:t>
                      </a:r>
                    </a:p>
                    <a:p>
                      <a:r>
                        <a:rPr kumimoji="1" lang="ja-JP" altLang="en-US" dirty="0">
                          <a:uFillTx/>
                        </a:rPr>
                        <a:t>・週に</a:t>
                      </a:r>
                      <a:r>
                        <a:rPr kumimoji="1" lang="en-US" altLang="ja-JP" dirty="0">
                          <a:uFillTx/>
                        </a:rPr>
                        <a:t>2</a:t>
                      </a:r>
                      <a:r>
                        <a:rPr kumimoji="1" lang="ja-JP" altLang="en-US" dirty="0">
                          <a:uFillTx/>
                        </a:rPr>
                        <a:t>回以上買い物をする（インターネット通販等も含む）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サンプル数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ja-JP" altLang="en-US" dirty="0">
                          <a:uFillTx/>
                        </a:rPr>
                        <a:t>有効サンプル数</a:t>
                      </a:r>
                      <a:r>
                        <a:rPr kumimoji="1" lang="en-US" altLang="ja-JP" dirty="0">
                          <a:uFillTx/>
                        </a:rPr>
                        <a:t>85(</a:t>
                      </a:r>
                      <a:r>
                        <a:rPr kumimoji="1" lang="ja-JP" altLang="en-US" dirty="0">
                          <a:uFillTx/>
                        </a:rPr>
                        <a:t>無効サンプル数･</a:t>
                      </a:r>
                      <a:r>
                        <a:rPr kumimoji="1" lang="en-US" altLang="ja-JP" dirty="0">
                          <a:uFillTx/>
                        </a:rPr>
                        <a:t>26)</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調査目的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ja-JP" altLang="en-US" dirty="0">
                          <a:uFillTx/>
                        </a:rPr>
                        <a:t>シニア世代のライフスタイルが広告評価に与える影響を明らかにするため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kumimoji="1" lang="ja-JP" altLang="en-US" dirty="0">
                          <a:uFillTx/>
                        </a:rPr>
                        <a:t>調査協力</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kumimoji="1" lang="ja-JP" altLang="en-US" dirty="0">
                          <a:uFillTx/>
                        </a:rPr>
                        <a:t>株式会社 日本リサーチセンター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スライド番号プレースホルダー 2"/>
          <p:cNvSpPr>
            <a:spLocks noGrp="1"/>
          </p:cNvSpPr>
          <p:nvPr>
            <p:ph type="sldNum" sz="quarter" idx="12"/>
          </p:nvPr>
        </p:nvSpPr>
        <p:spPr/>
        <p:txBody>
          <a:bodyPr/>
          <a:lstStyle/>
          <a:p>
            <a:fld id="{2AA69C73-8DE1-4D3E-BC74-44635FA0176F}" type="slidenum">
              <a:rPr kumimoji="1" lang="ja-JP" altLang="en-US" smtClean="0">
                <a:uFillTx/>
              </a:rPr>
              <a:t>40</a:t>
            </a:fld>
            <a:endParaRPr kumimoji="1" lang="ja-JP" altLang="en-US">
              <a:uFillTx/>
            </a:endParaRPr>
          </a:p>
        </p:txBody>
      </p:sp>
      <p:sp>
        <p:nvSpPr>
          <p:cNvPr id="7" name="テキスト ボックス 6"/>
          <p:cNvSpPr txBox="1">
            <a:spLocks/>
          </p:cNvSpPr>
          <p:nvPr/>
        </p:nvSpPr>
        <p:spPr>
          <a:xfrm>
            <a:off x="8858631" y="5230088"/>
            <a:ext cx="1908314" cy="338554"/>
          </a:xfrm>
          <a:prstGeom prst="rect">
            <a:avLst/>
          </a:prstGeom>
          <a:noFill/>
        </p:spPr>
        <p:txBody>
          <a:bodyPr wrap="square" rtlCol="0">
            <a:spAutoFit/>
          </a:bodyPr>
          <a:lstStyle/>
          <a:p>
            <a:r>
              <a:rPr kumimoji="1" lang="en-US" altLang="ja-JP" sz="1600" dirty="0" smtClean="0">
                <a:uFillTx/>
              </a:rPr>
              <a:t>※</a:t>
            </a:r>
            <a:r>
              <a:rPr kumimoji="1" lang="ja-JP" altLang="en-US" sz="1600" dirty="0" smtClean="0">
                <a:uFillTx/>
              </a:rPr>
              <a:t>詳細は補足資料</a:t>
            </a:r>
            <a:endParaRPr kumimoji="1" lang="ja-JP" altLang="en-US" sz="1600"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調査概要</a:t>
            </a:r>
            <a:endParaRPr kumimoji="1" lang="ja-JP" altLang="en-US" dirty="0"/>
          </a:p>
        </p:txBody>
      </p:sp>
      <p:sp>
        <p:nvSpPr>
          <p:cNvPr id="4" name="スライド番号プレースホルダー 3"/>
          <p:cNvSpPr>
            <a:spLocks noGrp="1"/>
          </p:cNvSpPr>
          <p:nvPr>
            <p:ph type="sldNum" sz="quarter" idx="12"/>
          </p:nvPr>
        </p:nvSpPr>
        <p:spPr/>
        <p:txBody>
          <a:bodyPr/>
          <a:lstStyle/>
          <a:p>
            <a:fld id="{2AA69C73-8DE1-4D3E-BC74-44635FA0176F}" type="slidenum">
              <a:rPr kumimoji="1" lang="ja-JP" altLang="en-US" smtClean="0">
                <a:uFillTx/>
              </a:rPr>
              <a:t>41</a:t>
            </a:fld>
            <a:endParaRPr kumimoji="1" lang="ja-JP" altLang="en-US">
              <a:uFillTx/>
            </a:endParaRPr>
          </a:p>
        </p:txBody>
      </p:sp>
      <p:sp>
        <p:nvSpPr>
          <p:cNvPr id="5" name="正方形/長方形 4"/>
          <p:cNvSpPr/>
          <p:nvPr/>
        </p:nvSpPr>
        <p:spPr>
          <a:xfrm>
            <a:off x="700584" y="1411491"/>
            <a:ext cx="11263988" cy="3539430"/>
          </a:xfrm>
          <a:prstGeom prst="rect">
            <a:avLst/>
          </a:prstGeom>
        </p:spPr>
        <p:txBody>
          <a:bodyPr wrap="square">
            <a:spAutoFit/>
          </a:bodyPr>
          <a:lstStyle/>
          <a:p>
            <a:r>
              <a:rPr lang="ja-JP" altLang="en-US" sz="2800" dirty="0" smtClean="0"/>
              <a:t>＜調査項目＞</a:t>
            </a:r>
            <a:endParaRPr lang="en-US" altLang="ja-JP" sz="2800" dirty="0" smtClean="0"/>
          </a:p>
          <a:p>
            <a:pPr marL="285750" indent="-285750">
              <a:buFont typeface="Arial" panose="020B0604020202020204" pitchFamily="34" charset="0"/>
              <a:buChar char="•"/>
            </a:pPr>
            <a:r>
              <a:rPr lang="ja-JP" altLang="en-US" sz="2800" dirty="0" smtClean="0"/>
              <a:t>４要素を測る設問</a:t>
            </a:r>
            <a:endParaRPr lang="en-US" altLang="ja-JP" sz="2800" dirty="0" smtClean="0"/>
          </a:p>
          <a:p>
            <a:pPr marL="285750" indent="-285750">
              <a:buFont typeface="Arial" panose="020B0604020202020204" pitchFamily="34" charset="0"/>
              <a:buChar char="•"/>
            </a:pPr>
            <a:r>
              <a:rPr lang="ja-JP" altLang="en-US" sz="2800" dirty="0" smtClean="0"/>
              <a:t>知識量、関与を測る設問</a:t>
            </a:r>
            <a:endParaRPr lang="en-US" altLang="ja-JP" sz="2800" dirty="0" smtClean="0"/>
          </a:p>
          <a:p>
            <a:pPr marL="285750" indent="-285750">
              <a:buFont typeface="Arial" panose="020B0604020202020204" pitchFamily="34" charset="0"/>
              <a:buChar char="•"/>
            </a:pPr>
            <a:r>
              <a:rPr lang="ja-JP" altLang="en-US" sz="2800" dirty="0" smtClean="0"/>
              <a:t>広告効果を測る設問</a:t>
            </a:r>
            <a:endParaRPr lang="en-US" altLang="ja-JP" sz="2800" dirty="0"/>
          </a:p>
          <a:p>
            <a:endParaRPr lang="en-US" altLang="ja-JP" sz="2800" dirty="0" smtClean="0"/>
          </a:p>
          <a:p>
            <a:r>
              <a:rPr lang="ja-JP" altLang="en-US" sz="2800" dirty="0" smtClean="0"/>
              <a:t>広告は仮説から作成した８つの架空のテレビ</a:t>
            </a:r>
            <a:r>
              <a:rPr lang="en-US" altLang="ja-JP" sz="2800" dirty="0" smtClean="0"/>
              <a:t>CM</a:t>
            </a:r>
            <a:r>
              <a:rPr lang="ja-JP" altLang="en-US" sz="2800" dirty="0" smtClean="0"/>
              <a:t>を使用した。</a:t>
            </a:r>
            <a:endParaRPr lang="en-US" altLang="ja-JP" sz="2800" dirty="0" smtClean="0"/>
          </a:p>
          <a:p>
            <a:r>
              <a:rPr lang="ja-JP" altLang="en-US" sz="2800" dirty="0" smtClean="0"/>
              <a:t>商材　　　「</a:t>
            </a:r>
            <a:r>
              <a:rPr lang="ja-JP" altLang="en-US" sz="2800" dirty="0">
                <a:solidFill>
                  <a:srgbClr val="FF0000"/>
                </a:solidFill>
              </a:rPr>
              <a:t>サービス付き高齢者向け住宅</a:t>
            </a:r>
            <a:r>
              <a:rPr lang="ja-JP" altLang="en-US" sz="2800" dirty="0" smtClean="0"/>
              <a:t>」</a:t>
            </a:r>
            <a:endParaRPr lang="en-US" altLang="ja-JP" sz="2800" dirty="0" smtClean="0"/>
          </a:p>
          <a:p>
            <a:r>
              <a:rPr lang="ja-JP" altLang="en-US" sz="2800" dirty="0" smtClean="0"/>
              <a:t>測定尺度　</a:t>
            </a:r>
            <a:r>
              <a:rPr lang="ja-JP" altLang="en-US" sz="1400" dirty="0" smtClean="0"/>
              <a:t>　</a:t>
            </a:r>
            <a:r>
              <a:rPr lang="en-US" altLang="ja-JP" sz="2000" dirty="0" smtClean="0"/>
              <a:t>CM</a:t>
            </a:r>
            <a:r>
              <a:rPr lang="ja-JP" altLang="en-US" sz="2000" dirty="0" smtClean="0"/>
              <a:t>についての</a:t>
            </a:r>
            <a:r>
              <a:rPr lang="en-US" altLang="ja-JP" sz="2800" dirty="0" smtClean="0"/>
              <a:t>｢</a:t>
            </a:r>
            <a:r>
              <a:rPr lang="ja-JP" altLang="en-US" sz="2800" dirty="0"/>
              <a:t>好感度</a:t>
            </a:r>
            <a:r>
              <a:rPr lang="en-US" altLang="ja-JP" sz="2800" dirty="0" smtClean="0"/>
              <a:t>｣</a:t>
            </a:r>
            <a:r>
              <a:rPr lang="ja-JP" altLang="en-US" sz="2800" dirty="0" err="1" smtClean="0"/>
              <a:t>、</a:t>
            </a:r>
            <a:r>
              <a:rPr lang="ja-JP" altLang="en-US" sz="2000" dirty="0" smtClean="0"/>
              <a:t>商材についての</a:t>
            </a:r>
            <a:r>
              <a:rPr lang="en-US" altLang="ja-JP" sz="2800" dirty="0" smtClean="0"/>
              <a:t>｢</a:t>
            </a:r>
            <a:r>
              <a:rPr lang="ja-JP" altLang="en-US" sz="2800" dirty="0"/>
              <a:t>興味度</a:t>
            </a:r>
            <a:r>
              <a:rPr lang="en-US" altLang="ja-JP" sz="2800" dirty="0" smtClean="0"/>
              <a:t>｣</a:t>
            </a:r>
            <a:endParaRPr lang="en-US" altLang="ja-JP" sz="2800" dirty="0"/>
          </a:p>
        </p:txBody>
      </p:sp>
      <p:sp>
        <p:nvSpPr>
          <p:cNvPr id="6" name="角丸四角形吹き出し 5"/>
          <p:cNvSpPr/>
          <p:nvPr/>
        </p:nvSpPr>
        <p:spPr>
          <a:xfrm>
            <a:off x="1023582" y="5131558"/>
            <a:ext cx="8121591" cy="968992"/>
          </a:xfrm>
          <a:prstGeom prst="wedgeRoundRectCallout">
            <a:avLst>
              <a:gd name="adj1" fmla="val -18542"/>
              <a:gd name="adj2" fmla="val -73632"/>
              <a:gd name="adj3" fmla="val 16667"/>
            </a:avLst>
          </a:prstGeom>
          <a:solidFill>
            <a:schemeClr val="accent1">
              <a:lumMod val="40000"/>
              <a:lumOff val="60000"/>
            </a:schemeClr>
          </a:solidFill>
        </p:spPr>
        <p:style>
          <a:lnRef idx="1">
            <a:schemeClr val="accent1"/>
          </a:lnRef>
          <a:fillRef idx="1">
            <a:schemeClr val="accent1"/>
          </a:fillRef>
          <a:effectRef idx="1">
            <a:schemeClr val="accent1"/>
          </a:effectRef>
          <a:fontRef idx="minor">
            <a:schemeClr val="lt1"/>
          </a:fontRef>
        </p:style>
        <p:txBody>
          <a:bodyPr rtlCol="0" anchor="ctr"/>
          <a:lstStyle/>
          <a:p>
            <a:r>
              <a:rPr lang="ja-JP" altLang="en-US" sz="2400" dirty="0">
                <a:solidFill>
                  <a:schemeClr val="tx1"/>
                </a:solidFill>
                <a:latin typeface="+mn-ea"/>
              </a:rPr>
              <a:t>テレビ</a:t>
            </a:r>
            <a:r>
              <a:rPr lang="en-US" altLang="ja-JP" sz="2400" dirty="0">
                <a:solidFill>
                  <a:schemeClr val="tx1"/>
                </a:solidFill>
                <a:latin typeface="+mn-ea"/>
              </a:rPr>
              <a:t>CM</a:t>
            </a:r>
            <a:r>
              <a:rPr lang="ja-JP" altLang="en-US" sz="2400" dirty="0">
                <a:solidFill>
                  <a:schemeClr val="tx1"/>
                </a:solidFill>
                <a:latin typeface="+mn-ea"/>
              </a:rPr>
              <a:t>は、</a:t>
            </a:r>
            <a:r>
              <a:rPr lang="ja-JP" altLang="en-US" sz="2400" u="sng" dirty="0">
                <a:solidFill>
                  <a:schemeClr val="tx1"/>
                </a:solidFill>
                <a:latin typeface="+mn-ea"/>
              </a:rPr>
              <a:t>知名度アップの</a:t>
            </a:r>
            <a:r>
              <a:rPr lang="ja-JP" altLang="en-US" sz="2400" u="sng" dirty="0" smtClean="0">
                <a:solidFill>
                  <a:schemeClr val="tx1"/>
                </a:solidFill>
                <a:latin typeface="+mn-ea"/>
              </a:rPr>
              <a:t>ため</a:t>
            </a:r>
            <a:r>
              <a:rPr lang="ja-JP" altLang="en-US" sz="2400" dirty="0" smtClean="0">
                <a:solidFill>
                  <a:schemeClr val="tx1"/>
                </a:solidFill>
                <a:latin typeface="+mn-ea"/>
              </a:rPr>
              <a:t>によく</a:t>
            </a:r>
            <a:r>
              <a:rPr lang="ja-JP" altLang="en-US" sz="2400" dirty="0">
                <a:solidFill>
                  <a:schemeClr val="tx1"/>
                </a:solidFill>
                <a:latin typeface="+mn-ea"/>
              </a:rPr>
              <a:t>利用</a:t>
            </a:r>
            <a:r>
              <a:rPr lang="ja-JP" altLang="en-US" sz="2400" dirty="0" smtClean="0">
                <a:solidFill>
                  <a:schemeClr val="tx1"/>
                </a:solidFill>
                <a:latin typeface="+mn-ea"/>
              </a:rPr>
              <a:t>されている</a:t>
            </a:r>
            <a:endParaRPr lang="en-US" altLang="ja-JP" sz="2400" dirty="0" smtClean="0">
              <a:solidFill>
                <a:schemeClr val="tx1"/>
              </a:solidFill>
              <a:latin typeface="+mn-ea"/>
            </a:endParaRPr>
          </a:p>
        </p:txBody>
      </p:sp>
      <p:sp>
        <p:nvSpPr>
          <p:cNvPr id="7" name="タイトル 1"/>
          <p:cNvSpPr txBox="1">
            <a:spLocks/>
          </p:cNvSpPr>
          <p:nvPr/>
        </p:nvSpPr>
        <p:spPr>
          <a:xfrm>
            <a:off x="6745627" y="5802834"/>
            <a:ext cx="2775186" cy="35438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tx2"/>
                </a:solidFill>
                <a:uFillTx/>
                <a:latin typeface="+mj-lt"/>
                <a:ea typeface="+mj-ea"/>
                <a:cs typeface="+mj-cs"/>
              </a:defRPr>
            </a:lvl1pPr>
          </a:lstStyle>
          <a:p>
            <a:r>
              <a:rPr lang="ja-JP" altLang="en-US" sz="1600" dirty="0">
                <a:solidFill>
                  <a:schemeClr val="tx1"/>
                </a:solidFill>
                <a:uFillTx/>
                <a:latin typeface="+mn-ea"/>
                <a:ea typeface="+mn-ea"/>
              </a:rPr>
              <a:t>　嶺田・長崎</a:t>
            </a:r>
            <a:r>
              <a:rPr lang="en-US" altLang="ja-JP" sz="1600" dirty="0">
                <a:solidFill>
                  <a:schemeClr val="tx1"/>
                </a:solidFill>
                <a:uFillTx/>
                <a:latin typeface="+mn-ea"/>
                <a:ea typeface="+mn-ea"/>
              </a:rPr>
              <a:t>(2012)</a:t>
            </a:r>
            <a:endParaRPr lang="ja-JP" altLang="en-US" sz="2800"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18348198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251678" y="1337481"/>
            <a:ext cx="10178322" cy="4542111"/>
          </a:xfrm>
        </p:spPr>
        <p:txBody>
          <a:bodyPr>
            <a:noAutofit/>
          </a:bodyPr>
          <a:lstStyle/>
          <a:p>
            <a:pPr marL="0" indent="0">
              <a:buNone/>
            </a:pPr>
            <a:r>
              <a:rPr kumimoji="1" lang="ja-JP" altLang="en-US" sz="2400" b="1" u="sng" dirty="0">
                <a:uFillTx/>
              </a:rPr>
              <a:t>サービス付き</a:t>
            </a:r>
            <a:r>
              <a:rPr lang="ja-JP" altLang="en-US" sz="2400" b="1" u="sng" dirty="0">
                <a:uFillTx/>
              </a:rPr>
              <a:t>高齢者向け住宅とは</a:t>
            </a:r>
            <a:endParaRPr lang="en-US" altLang="ja-JP" sz="2400" b="1" u="sng" dirty="0">
              <a:uFillTx/>
            </a:endParaRPr>
          </a:p>
          <a:p>
            <a:pPr marL="0" indent="0">
              <a:buNone/>
            </a:pPr>
            <a:endParaRPr lang="en-US" altLang="ja-JP" sz="1050" dirty="0">
              <a:uFillTx/>
            </a:endParaRPr>
          </a:p>
          <a:p>
            <a:pPr marL="0" indent="0">
              <a:buNone/>
            </a:pPr>
            <a:r>
              <a:rPr lang="en-US" altLang="ja-JP" sz="2400" dirty="0">
                <a:uFillTx/>
              </a:rPr>
              <a:t>【</a:t>
            </a:r>
            <a:r>
              <a:rPr lang="ja-JP" altLang="en-US" sz="2400" dirty="0">
                <a:uFillTx/>
              </a:rPr>
              <a:t>入居者要件</a:t>
            </a:r>
            <a:r>
              <a:rPr lang="en-US" altLang="ja-JP" sz="2400" dirty="0">
                <a:uFillTx/>
              </a:rPr>
              <a:t>】 </a:t>
            </a:r>
          </a:p>
          <a:p>
            <a:pPr marL="0" indent="0">
              <a:buNone/>
            </a:pPr>
            <a:r>
              <a:rPr lang="en-US" altLang="ja-JP" sz="2400" dirty="0">
                <a:solidFill>
                  <a:srgbClr val="FF0000"/>
                </a:solidFill>
                <a:uFillTx/>
              </a:rPr>
              <a:t>60</a:t>
            </a:r>
            <a:r>
              <a:rPr lang="ja-JP" altLang="en-US" sz="2400" dirty="0">
                <a:solidFill>
                  <a:srgbClr val="FF0000"/>
                </a:solidFill>
                <a:uFillTx/>
              </a:rPr>
              <a:t>歳以上</a:t>
            </a:r>
            <a:r>
              <a:rPr lang="ja-JP" altLang="en-US" sz="2400" dirty="0">
                <a:uFillTx/>
              </a:rPr>
              <a:t>の者 又は要支援・要介護認定者</a:t>
            </a:r>
            <a:endParaRPr kumimoji="1" lang="en-US" altLang="ja-JP" sz="2400" dirty="0">
              <a:uFillTx/>
            </a:endParaRPr>
          </a:p>
          <a:p>
            <a:pPr marL="0" indent="0">
              <a:buNone/>
            </a:pPr>
            <a:endParaRPr kumimoji="1" lang="en-US" altLang="ja-JP" sz="900" dirty="0">
              <a:uFillTx/>
            </a:endParaRPr>
          </a:p>
          <a:p>
            <a:pPr marL="0" indent="0">
              <a:buNone/>
            </a:pPr>
            <a:r>
              <a:rPr lang="ja-JP" altLang="en-US" sz="2400" dirty="0">
                <a:uFillTx/>
              </a:rPr>
              <a:t>床面積は原則２５㎡以上</a:t>
            </a:r>
          </a:p>
          <a:p>
            <a:pPr marL="0" indent="0">
              <a:buNone/>
            </a:pPr>
            <a:r>
              <a:rPr lang="ja-JP" altLang="en-US" sz="2400" dirty="0">
                <a:uFillTx/>
              </a:rPr>
              <a:t>○構造・設備が一定の基準を満たすこと</a:t>
            </a:r>
          </a:p>
          <a:p>
            <a:pPr marL="0" indent="0">
              <a:buNone/>
            </a:pPr>
            <a:r>
              <a:rPr lang="ja-JP" altLang="en-US" sz="2400" dirty="0">
                <a:uFillTx/>
              </a:rPr>
              <a:t>○バリアフリー構造であること（廊下幅、段差解消、手すり設置）</a:t>
            </a:r>
            <a:endParaRPr lang="en-US" altLang="ja-JP" sz="2400" dirty="0">
              <a:uFillTx/>
            </a:endParaRPr>
          </a:p>
          <a:p>
            <a:pPr marL="0" indent="0">
              <a:buNone/>
            </a:pPr>
            <a:r>
              <a:rPr lang="ja-JP" altLang="en-US" sz="2400" dirty="0">
                <a:uFillTx/>
              </a:rPr>
              <a:t>○必須サービス：安否確認サービス・生活相談サービス</a:t>
            </a:r>
            <a:endParaRPr lang="en-US" altLang="ja-JP" sz="2400" dirty="0">
              <a:uFillTx/>
            </a:endParaRPr>
          </a:p>
          <a:p>
            <a:pPr marL="0" indent="0">
              <a:buNone/>
            </a:pPr>
            <a:endParaRPr lang="en-US" altLang="ja-JP" sz="2400" dirty="0">
              <a:uFillTx/>
            </a:endParaRPr>
          </a:p>
          <a:p>
            <a:pPr marL="0" indent="0">
              <a:buNone/>
            </a:pPr>
            <a:r>
              <a:rPr lang="ja-JP" altLang="en-US" sz="2400" dirty="0">
                <a:uFillTx/>
              </a:rPr>
              <a:t>→</a:t>
            </a:r>
            <a:r>
              <a:rPr lang="ja-JP" altLang="en-US" sz="2400" u="sng" dirty="0">
                <a:uFillTx/>
              </a:rPr>
              <a:t>老人ホームと比較すると、</a:t>
            </a:r>
            <a:r>
              <a:rPr lang="ja-JP" altLang="en-US" sz="2400" b="1" u="sng" dirty="0">
                <a:solidFill>
                  <a:srgbClr val="FF0000"/>
                </a:solidFill>
                <a:uFillTx/>
              </a:rPr>
              <a:t>ある程度自立した高齢者</a:t>
            </a:r>
            <a:r>
              <a:rPr lang="ja-JP" altLang="en-US" sz="2400" u="sng" dirty="0">
                <a:uFillTx/>
              </a:rPr>
              <a:t>がターゲット。</a:t>
            </a: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42</a:t>
            </a:fld>
            <a:endParaRPr lang="ja-JP" altLang="en-US" dirty="0">
              <a:uFillTx/>
            </a:endParaRPr>
          </a:p>
        </p:txBody>
      </p:sp>
      <p:sp>
        <p:nvSpPr>
          <p:cNvPr id="8"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smtClean="0">
                <a:uFillTx/>
              </a:rPr>
              <a:t>調査概要･商材</a:t>
            </a:r>
            <a:r>
              <a:rPr lang="ja-JP" altLang="en-US" dirty="0">
                <a:uFillTx/>
              </a:rPr>
              <a:t>について</a:t>
            </a:r>
            <a:endParaRPr lang="en-US" altLang="ja-JP"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descr="画面の領域"/>
          <p:cNvPicPr>
            <a:picLocks noGrp="1" noChangeAspect="1"/>
          </p:cNvPicPr>
          <p:nvPr>
            <p:ph idx="1"/>
          </p:nvPr>
        </p:nvPicPr>
        <p:blipFill>
          <a:blip r:embed="rId2"/>
          <a:stretch>
            <a:fillRect/>
          </a:stretch>
        </p:blipFill>
        <p:spPr>
          <a:xfrm>
            <a:off x="304426" y="1824984"/>
            <a:ext cx="6755641" cy="4425206"/>
          </a:xfrm>
        </p:spPr>
      </p:pic>
      <p:sp>
        <p:nvSpPr>
          <p:cNvPr id="7" name="テキスト ボックス 6"/>
          <p:cNvSpPr txBox="1">
            <a:spLocks/>
          </p:cNvSpPr>
          <p:nvPr/>
        </p:nvSpPr>
        <p:spPr>
          <a:xfrm>
            <a:off x="304426" y="1424874"/>
            <a:ext cx="7560860" cy="400110"/>
          </a:xfrm>
          <a:prstGeom prst="rect">
            <a:avLst/>
          </a:prstGeom>
          <a:noFill/>
        </p:spPr>
        <p:txBody>
          <a:bodyPr wrap="square" rtlCol="0">
            <a:spAutoFit/>
          </a:bodyPr>
          <a:lstStyle/>
          <a:p>
            <a:r>
              <a:rPr lang="ja-JP" altLang="en-US" sz="2000" b="1" dirty="0">
                <a:uFillTx/>
              </a:rPr>
              <a:t>サービス付き高齢者向け住宅の登録状況（</a:t>
            </a:r>
            <a:r>
              <a:rPr lang="en-US" altLang="ja-JP" sz="2000" b="1" dirty="0">
                <a:uFillTx/>
              </a:rPr>
              <a:t>H30.10</a:t>
            </a:r>
            <a:r>
              <a:rPr lang="ja-JP" altLang="en-US" sz="2000" b="1" dirty="0">
                <a:uFillTx/>
              </a:rPr>
              <a:t>末時点）</a:t>
            </a:r>
            <a:endParaRPr kumimoji="1" lang="ja-JP" altLang="en-US" sz="2000" b="1" dirty="0">
              <a:uFillTx/>
            </a:endParaRPr>
          </a:p>
        </p:txBody>
      </p:sp>
      <p:sp>
        <p:nvSpPr>
          <p:cNvPr id="9" name="テキスト ボックス 8"/>
          <p:cNvSpPr txBox="1">
            <a:spLocks/>
          </p:cNvSpPr>
          <p:nvPr/>
        </p:nvSpPr>
        <p:spPr>
          <a:xfrm>
            <a:off x="6931738" y="2223936"/>
            <a:ext cx="5260262" cy="3877985"/>
          </a:xfrm>
          <a:prstGeom prst="rect">
            <a:avLst/>
          </a:prstGeom>
          <a:noFill/>
        </p:spPr>
        <p:txBody>
          <a:bodyPr wrap="square" rtlCol="0">
            <a:spAutoFit/>
          </a:bodyPr>
          <a:lstStyle/>
          <a:p>
            <a:r>
              <a:rPr kumimoji="1" lang="ja-JP" altLang="en-US" sz="2400" dirty="0">
                <a:uFillTx/>
              </a:rPr>
              <a:t>サービス付き高齢者向け住宅の</a:t>
            </a:r>
            <a:endParaRPr kumimoji="1" lang="en-US" altLang="ja-JP" sz="2400" dirty="0">
              <a:uFillTx/>
            </a:endParaRPr>
          </a:p>
          <a:p>
            <a:r>
              <a:rPr kumimoji="1" lang="ja-JP" altLang="en-US" sz="2400" dirty="0">
                <a:uFillTx/>
              </a:rPr>
              <a:t>登録数は現在も増加している。</a:t>
            </a:r>
            <a:endParaRPr kumimoji="1" lang="en-US" altLang="ja-JP" sz="2400" dirty="0">
              <a:uFillTx/>
            </a:endParaRPr>
          </a:p>
          <a:p>
            <a:endParaRPr lang="en-US" altLang="ja-JP" sz="1200" dirty="0">
              <a:uFillTx/>
            </a:endParaRPr>
          </a:p>
          <a:p>
            <a:r>
              <a:rPr kumimoji="1" lang="ja-JP" altLang="en-US" sz="2400" dirty="0">
                <a:uFillTx/>
              </a:rPr>
              <a:t>また、国からの補助金制度もあり、供給</a:t>
            </a:r>
            <a:r>
              <a:rPr lang="ja-JP" altLang="en-US" sz="2400" dirty="0">
                <a:uFillTx/>
              </a:rPr>
              <a:t>が促進されている。</a:t>
            </a:r>
            <a:endParaRPr lang="en-US" altLang="ja-JP" sz="2400" dirty="0">
              <a:uFillTx/>
            </a:endParaRPr>
          </a:p>
          <a:p>
            <a:endParaRPr kumimoji="1" lang="en-US" altLang="ja-JP" dirty="0">
              <a:uFillTx/>
            </a:endParaRPr>
          </a:p>
          <a:p>
            <a:endParaRPr kumimoji="1" lang="en-US" altLang="ja-JP" sz="2400" dirty="0">
              <a:uFillTx/>
            </a:endParaRPr>
          </a:p>
          <a:p>
            <a:endParaRPr kumimoji="1" lang="en-US" altLang="ja-JP" sz="2400" u="sng" dirty="0">
              <a:solidFill>
                <a:srgbClr val="FF0000"/>
              </a:solidFill>
              <a:uFillTx/>
            </a:endParaRPr>
          </a:p>
          <a:p>
            <a:endParaRPr lang="en-US" altLang="ja-JP" sz="2400" u="sng" dirty="0">
              <a:solidFill>
                <a:srgbClr val="FF0000"/>
              </a:solidFill>
              <a:uFillTx/>
            </a:endParaRPr>
          </a:p>
          <a:p>
            <a:r>
              <a:rPr kumimoji="1" lang="ja-JP" altLang="en-US" sz="2400" u="sng" dirty="0">
                <a:solidFill>
                  <a:srgbClr val="FF0000"/>
                </a:solidFill>
                <a:uFillTx/>
              </a:rPr>
              <a:t>今後も成長していく市場</a:t>
            </a:r>
            <a:r>
              <a:rPr kumimoji="1" lang="ja-JP" altLang="en-US" sz="2400" u="sng" dirty="0">
                <a:uFillTx/>
              </a:rPr>
              <a:t>だと考え、</a:t>
            </a:r>
            <a:endParaRPr kumimoji="1" lang="en-US" altLang="ja-JP" sz="2400" u="sng" dirty="0">
              <a:uFillTx/>
            </a:endParaRPr>
          </a:p>
          <a:p>
            <a:r>
              <a:rPr kumimoji="1" lang="ja-JP" altLang="en-US" sz="2400" u="sng" dirty="0">
                <a:uFillTx/>
              </a:rPr>
              <a:t>今回の商材として用いた。</a:t>
            </a: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43</a:t>
            </a:fld>
            <a:endParaRPr lang="ja-JP" altLang="en-US" dirty="0">
              <a:uFillTx/>
            </a:endParaRPr>
          </a:p>
        </p:txBody>
      </p:sp>
      <p:sp>
        <p:nvSpPr>
          <p:cNvPr id="8" name="正方形/長方形 7"/>
          <p:cNvSpPr>
            <a:spLocks/>
          </p:cNvSpPr>
          <p:nvPr/>
        </p:nvSpPr>
        <p:spPr>
          <a:xfrm>
            <a:off x="3996408" y="6239540"/>
            <a:ext cx="3063659" cy="369332"/>
          </a:xfrm>
          <a:prstGeom prst="rect">
            <a:avLst/>
          </a:prstGeom>
        </p:spPr>
        <p:txBody>
          <a:bodyPr wrap="none">
            <a:spAutoFit/>
          </a:bodyPr>
          <a:lstStyle/>
          <a:p>
            <a:r>
              <a:rPr lang="ja-JP" altLang="en-US" dirty="0">
                <a:uFillTx/>
                <a:latin typeface="+mn-ea"/>
              </a:rPr>
              <a:t>出典：国土交通省（</a:t>
            </a:r>
            <a:r>
              <a:rPr lang="en-US" altLang="ja-JP" dirty="0">
                <a:uFillTx/>
                <a:latin typeface="+mn-ea"/>
              </a:rPr>
              <a:t>2018</a:t>
            </a:r>
            <a:r>
              <a:rPr lang="ja-JP" altLang="en-US" dirty="0">
                <a:uFillTx/>
                <a:latin typeface="+mn-ea"/>
              </a:rPr>
              <a:t>）</a:t>
            </a:r>
            <a:endParaRPr lang="ja-JP" altLang="en-US" dirty="0">
              <a:uFillTx/>
            </a:endParaRPr>
          </a:p>
        </p:txBody>
      </p:sp>
      <p:sp>
        <p:nvSpPr>
          <p:cNvPr id="11" name="矢印: 下 6"/>
          <p:cNvSpPr>
            <a:spLocks/>
          </p:cNvSpPr>
          <p:nvPr/>
        </p:nvSpPr>
        <p:spPr>
          <a:xfrm>
            <a:off x="7382926" y="4124197"/>
            <a:ext cx="964719" cy="8414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uFillTx/>
            </a:endParaRPr>
          </a:p>
        </p:txBody>
      </p:sp>
      <p:sp>
        <p:nvSpPr>
          <p:cNvPr id="10"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smtClean="0">
                <a:uFillTx/>
              </a:rPr>
              <a:t>調査概要･商材</a:t>
            </a:r>
            <a:r>
              <a:rPr lang="ja-JP" altLang="en-US" dirty="0">
                <a:uFillTx/>
              </a:rPr>
              <a:t>について</a:t>
            </a:r>
            <a:endParaRPr lang="en-US" altLang="ja-JP" dirty="0">
              <a:uFillTx/>
            </a:endParaRPr>
          </a:p>
        </p:txBody>
      </p:sp>
      <p:sp>
        <p:nvSpPr>
          <p:cNvPr id="3" name="日付プレースホルダー 2"/>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51678" y="382385"/>
            <a:ext cx="10178322" cy="738133"/>
          </a:xfrm>
        </p:spPr>
        <p:txBody>
          <a:bodyPr>
            <a:noAutofit/>
          </a:bodyPr>
          <a:lstStyle/>
          <a:p>
            <a:r>
              <a:rPr kumimoji="1" lang="ja-JP" altLang="en-US" dirty="0" smtClean="0">
                <a:uFillTx/>
              </a:rPr>
              <a:t>検証･分析の流れ</a:t>
            </a:r>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44</a:t>
            </a:fld>
            <a:endParaRPr lang="ja-JP" altLang="en-US" dirty="0">
              <a:uFillTx/>
            </a:endParaRPr>
          </a:p>
        </p:txBody>
      </p:sp>
      <p:sp>
        <p:nvSpPr>
          <p:cNvPr id="6" name="円/楕円 5"/>
          <p:cNvSpPr>
            <a:spLocks/>
          </p:cNvSpPr>
          <p:nvPr/>
        </p:nvSpPr>
        <p:spPr>
          <a:xfrm>
            <a:off x="2803241" y="3275500"/>
            <a:ext cx="2308054" cy="557310"/>
          </a:xfrm>
          <a:prstGeom prst="ellipse">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smtClean="0">
                <a:uFillTx/>
              </a:rPr>
              <a:t>情報探索因子</a:t>
            </a:r>
            <a:endParaRPr kumimoji="1" lang="ja-JP" altLang="en-US" b="1" dirty="0">
              <a:uFillTx/>
            </a:endParaRPr>
          </a:p>
        </p:txBody>
      </p:sp>
      <p:sp>
        <p:nvSpPr>
          <p:cNvPr id="7" name="円/楕円 6"/>
          <p:cNvSpPr>
            <a:spLocks/>
          </p:cNvSpPr>
          <p:nvPr/>
        </p:nvSpPr>
        <p:spPr>
          <a:xfrm>
            <a:off x="2802126" y="2526058"/>
            <a:ext cx="2315538" cy="557310"/>
          </a:xfrm>
          <a:prstGeom prst="ellipse">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uFillTx/>
              </a:rPr>
              <a:t>品質因子</a:t>
            </a:r>
            <a:endParaRPr kumimoji="1" lang="ja-JP" altLang="en-US" b="1" dirty="0">
              <a:uFillTx/>
            </a:endParaRPr>
          </a:p>
        </p:txBody>
      </p:sp>
      <p:sp>
        <p:nvSpPr>
          <p:cNvPr id="8" name="円/楕円 7"/>
          <p:cNvSpPr>
            <a:spLocks/>
          </p:cNvSpPr>
          <p:nvPr/>
        </p:nvSpPr>
        <p:spPr>
          <a:xfrm>
            <a:off x="2802126" y="4799803"/>
            <a:ext cx="2315538" cy="557310"/>
          </a:xfrm>
          <a:prstGeom prst="ellipse">
            <a:avLst/>
          </a:prstGeom>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uFillTx/>
              </a:rPr>
              <a:t>革新因子</a:t>
            </a:r>
            <a:endParaRPr kumimoji="1" lang="ja-JP" altLang="en-US" b="1" dirty="0">
              <a:uFillTx/>
            </a:endParaRPr>
          </a:p>
        </p:txBody>
      </p:sp>
      <p:sp>
        <p:nvSpPr>
          <p:cNvPr id="9" name="円/楕円 8"/>
          <p:cNvSpPr>
            <a:spLocks/>
          </p:cNvSpPr>
          <p:nvPr/>
        </p:nvSpPr>
        <p:spPr>
          <a:xfrm>
            <a:off x="2802126" y="4045798"/>
            <a:ext cx="2315538" cy="557310"/>
          </a:xfrm>
          <a:prstGeom prst="ellipse">
            <a:avLst/>
          </a:prstGeom>
          <a:noFill/>
          <a:ln w="38100">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uFillTx/>
              </a:rPr>
              <a:t>自尊心因子</a:t>
            </a:r>
            <a:endParaRPr kumimoji="1" lang="ja-JP" altLang="en-US" b="1" dirty="0">
              <a:uFillTx/>
            </a:endParaRPr>
          </a:p>
        </p:txBody>
      </p:sp>
      <p:cxnSp>
        <p:nvCxnSpPr>
          <p:cNvPr id="15" name="直線矢印コネクタ 14"/>
          <p:cNvCxnSpPr/>
          <p:nvPr/>
        </p:nvCxnSpPr>
        <p:spPr>
          <a:xfrm flipV="1">
            <a:off x="1792539" y="2804713"/>
            <a:ext cx="1020542" cy="123264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1792539" y="4037358"/>
            <a:ext cx="1020542" cy="10411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1792539" y="4037358"/>
            <a:ext cx="1020542" cy="28709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1792539" y="3554155"/>
            <a:ext cx="1020543" cy="52838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217325" y="3551880"/>
            <a:ext cx="250990" cy="22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7272586" y="4355672"/>
            <a:ext cx="196706" cy="1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4" name="直線コネクタ 63"/>
          <p:cNvCxnSpPr>
            <a:stCxn id="7" idx="6"/>
          </p:cNvCxnSpPr>
          <p:nvPr/>
        </p:nvCxnSpPr>
        <p:spPr>
          <a:xfrm flipV="1">
            <a:off x="5117664" y="2798687"/>
            <a:ext cx="199049" cy="60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4" name="カギ線コネクタ 83"/>
          <p:cNvCxnSpPr/>
          <p:nvPr/>
        </p:nvCxnSpPr>
        <p:spPr>
          <a:xfrm flipV="1">
            <a:off x="7341576" y="3979933"/>
            <a:ext cx="147303" cy="1048112"/>
          </a:xfrm>
          <a:prstGeom prst="bentConnector2">
            <a:avLst/>
          </a:prstGeom>
          <a:ln w="28575"/>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flipV="1">
            <a:off x="5111294" y="3541838"/>
            <a:ext cx="311167" cy="60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flipV="1">
            <a:off x="5111295" y="4351064"/>
            <a:ext cx="311167" cy="60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flipV="1">
            <a:off x="5111296" y="5091414"/>
            <a:ext cx="311167" cy="602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9" name="カギ線コネクタ 88"/>
          <p:cNvCxnSpPr/>
          <p:nvPr/>
        </p:nvCxnSpPr>
        <p:spPr>
          <a:xfrm>
            <a:off x="7342642" y="2802262"/>
            <a:ext cx="147302" cy="1181246"/>
          </a:xfrm>
          <a:prstGeom prst="bentConnector2">
            <a:avLst/>
          </a:prstGeom>
          <a:ln w="28575"/>
        </p:spPr>
        <p:style>
          <a:lnRef idx="1">
            <a:schemeClr val="accent1"/>
          </a:lnRef>
          <a:fillRef idx="0">
            <a:schemeClr val="accent1"/>
          </a:fillRef>
          <a:effectRef idx="0">
            <a:schemeClr val="accent1"/>
          </a:effectRef>
          <a:fontRef idx="minor">
            <a:schemeClr val="tx1"/>
          </a:fontRef>
        </p:style>
      </p:cxnSp>
      <p:cxnSp>
        <p:nvCxnSpPr>
          <p:cNvPr id="92" name="カギ線コネクタ 91"/>
          <p:cNvCxnSpPr/>
          <p:nvPr/>
        </p:nvCxnSpPr>
        <p:spPr>
          <a:xfrm flipV="1">
            <a:off x="7483055" y="2798611"/>
            <a:ext cx="1469745" cy="1181322"/>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5" name="カギ線コネクタ 94"/>
          <p:cNvCxnSpPr/>
          <p:nvPr/>
        </p:nvCxnSpPr>
        <p:spPr>
          <a:xfrm>
            <a:off x="7461874" y="3948242"/>
            <a:ext cx="1490926" cy="1061278"/>
          </a:xfrm>
          <a:prstGeom prst="bentConnector3">
            <a:avLst>
              <a:gd name="adj1" fmla="val 5000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1" name="円/楕円 100"/>
          <p:cNvSpPr>
            <a:spLocks/>
          </p:cNvSpPr>
          <p:nvPr/>
        </p:nvSpPr>
        <p:spPr>
          <a:xfrm>
            <a:off x="8952799" y="2341654"/>
            <a:ext cx="2266395" cy="837773"/>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smtClean="0">
                <a:uFillTx/>
              </a:rPr>
              <a:t>クラスター</a:t>
            </a:r>
            <a:r>
              <a:rPr lang="en-US" altLang="ja-JP" b="1" dirty="0" smtClean="0">
                <a:uFillTx/>
              </a:rPr>
              <a:t>1</a:t>
            </a:r>
            <a:endParaRPr kumimoji="1" lang="ja-JP" altLang="en-US" b="1" dirty="0">
              <a:uFillTx/>
            </a:endParaRPr>
          </a:p>
        </p:txBody>
      </p:sp>
      <p:sp>
        <p:nvSpPr>
          <p:cNvPr id="112" name="円/楕円 111"/>
          <p:cNvSpPr>
            <a:spLocks/>
          </p:cNvSpPr>
          <p:nvPr/>
        </p:nvSpPr>
        <p:spPr>
          <a:xfrm>
            <a:off x="8952800" y="4599896"/>
            <a:ext cx="2266395" cy="837773"/>
          </a:xfrm>
          <a:prstGeom prst="ellipse">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uFillTx/>
              </a:rPr>
              <a:t>クラスター</a:t>
            </a:r>
            <a:r>
              <a:rPr kumimoji="1" lang="en-US" altLang="ja-JP" b="1" dirty="0" smtClean="0">
                <a:uFillTx/>
              </a:rPr>
              <a:t>2</a:t>
            </a:r>
            <a:endParaRPr kumimoji="1" lang="ja-JP" altLang="en-US" b="1" dirty="0">
              <a:uFillTx/>
            </a:endParaRPr>
          </a:p>
        </p:txBody>
      </p:sp>
      <p:sp>
        <p:nvSpPr>
          <p:cNvPr id="58" name="角丸四角形 57"/>
          <p:cNvSpPr>
            <a:spLocks/>
          </p:cNvSpPr>
          <p:nvPr/>
        </p:nvSpPr>
        <p:spPr>
          <a:xfrm>
            <a:off x="5316713" y="3205711"/>
            <a:ext cx="2024863" cy="704744"/>
          </a:xfrm>
          <a:prstGeom prst="roundRect">
            <a:avLst/>
          </a:prstGeom>
          <a:ln w="38100">
            <a:solidFill>
              <a:srgbClr val="FF7C3B"/>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b="1" dirty="0" smtClean="0">
                <a:uFillTx/>
              </a:rPr>
              <a:t>情報探索</a:t>
            </a:r>
            <a:endParaRPr kumimoji="1" lang="en-US" altLang="ja-JP" b="1" dirty="0" smtClean="0">
              <a:uFillTx/>
            </a:endParaRPr>
          </a:p>
          <a:p>
            <a:pPr algn="ctr"/>
            <a:r>
              <a:rPr kumimoji="1" lang="ja-JP" altLang="en-US" b="1" dirty="0" smtClean="0">
                <a:uFillTx/>
              </a:rPr>
              <a:t>下位尺度得点</a:t>
            </a:r>
            <a:endParaRPr kumimoji="1" lang="ja-JP" altLang="en-US" b="1" dirty="0">
              <a:uFillTx/>
            </a:endParaRPr>
          </a:p>
        </p:txBody>
      </p:sp>
      <p:sp>
        <p:nvSpPr>
          <p:cNvPr id="134" name="テキスト ボックス 133"/>
          <p:cNvSpPr txBox="1">
            <a:spLocks/>
          </p:cNvSpPr>
          <p:nvPr/>
        </p:nvSpPr>
        <p:spPr>
          <a:xfrm>
            <a:off x="4454615" y="5825818"/>
            <a:ext cx="5794853" cy="769441"/>
          </a:xfrm>
          <a:prstGeom prst="rect">
            <a:avLst/>
          </a:prstGeom>
          <a:noFill/>
        </p:spPr>
        <p:txBody>
          <a:bodyPr wrap="square" rtlCol="0">
            <a:spAutoFit/>
          </a:bodyPr>
          <a:lstStyle/>
          <a:p>
            <a:r>
              <a:rPr lang="ja-JP" altLang="en-US" sz="4400" dirty="0" smtClean="0">
                <a:uFillTx/>
              </a:rPr>
              <a:t>順序プロビット分析へ</a:t>
            </a:r>
            <a:endParaRPr kumimoji="1" lang="ja-JP" altLang="en-US" sz="4400" dirty="0">
              <a:uFillTx/>
            </a:endParaRPr>
          </a:p>
        </p:txBody>
      </p:sp>
      <p:sp>
        <p:nvSpPr>
          <p:cNvPr id="135" name="ホームベース 134"/>
          <p:cNvSpPr>
            <a:spLocks/>
          </p:cNvSpPr>
          <p:nvPr/>
        </p:nvSpPr>
        <p:spPr>
          <a:xfrm>
            <a:off x="1067777" y="1263228"/>
            <a:ext cx="3616657" cy="680986"/>
          </a:xfrm>
          <a:prstGeom prst="homePlate">
            <a:avLst/>
          </a:prstGeom>
          <a:solidFill>
            <a:srgbClr val="D9F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uFillTx/>
              </a:rPr>
              <a:t>因子分析</a:t>
            </a:r>
            <a:endParaRPr kumimoji="1" lang="ja-JP" altLang="en-US" b="1" dirty="0">
              <a:solidFill>
                <a:schemeClr val="tx1"/>
              </a:solidFill>
              <a:uFillTx/>
            </a:endParaRPr>
          </a:p>
        </p:txBody>
      </p:sp>
      <p:sp>
        <p:nvSpPr>
          <p:cNvPr id="137" name="ホームベース 136"/>
          <p:cNvSpPr>
            <a:spLocks/>
          </p:cNvSpPr>
          <p:nvPr/>
        </p:nvSpPr>
        <p:spPr>
          <a:xfrm>
            <a:off x="5218894" y="1264141"/>
            <a:ext cx="2321095" cy="680986"/>
          </a:xfrm>
          <a:prstGeom prst="homePlate">
            <a:avLst/>
          </a:prstGeom>
          <a:solidFill>
            <a:srgbClr val="FFAE8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uFillTx/>
              </a:rPr>
              <a:t>信頼性</a:t>
            </a:r>
            <a:r>
              <a:rPr lang="ja-JP" altLang="en-US" b="1" dirty="0">
                <a:solidFill>
                  <a:schemeClr val="tx1"/>
                </a:solidFill>
                <a:uFillTx/>
              </a:rPr>
              <a:t>検定</a:t>
            </a:r>
            <a:endParaRPr kumimoji="1" lang="ja-JP" altLang="en-US" b="1" dirty="0">
              <a:solidFill>
                <a:schemeClr val="tx1"/>
              </a:solidFill>
              <a:uFillTx/>
            </a:endParaRPr>
          </a:p>
        </p:txBody>
      </p:sp>
      <p:sp>
        <p:nvSpPr>
          <p:cNvPr id="138" name="ホームベース 137"/>
          <p:cNvSpPr>
            <a:spLocks/>
          </p:cNvSpPr>
          <p:nvPr/>
        </p:nvSpPr>
        <p:spPr>
          <a:xfrm>
            <a:off x="8074449" y="1273693"/>
            <a:ext cx="3109663" cy="680986"/>
          </a:xfrm>
          <a:prstGeom prst="homePlate">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uFillTx/>
              </a:rPr>
              <a:t>クラスタ</a:t>
            </a:r>
            <a:r>
              <a:rPr lang="ja-JP" altLang="en-US" b="1" dirty="0" smtClean="0">
                <a:solidFill>
                  <a:schemeClr val="tx1"/>
                </a:solidFill>
                <a:uFillTx/>
              </a:rPr>
              <a:t>ー</a:t>
            </a:r>
            <a:r>
              <a:rPr kumimoji="1" lang="ja-JP" altLang="en-US" b="1" dirty="0" smtClean="0">
                <a:solidFill>
                  <a:schemeClr val="tx1"/>
                </a:solidFill>
                <a:uFillTx/>
              </a:rPr>
              <a:t>分析</a:t>
            </a:r>
            <a:endParaRPr kumimoji="1" lang="ja-JP" altLang="en-US" b="1" dirty="0">
              <a:solidFill>
                <a:schemeClr val="tx1"/>
              </a:solidFill>
              <a:uFillTx/>
            </a:endParaRPr>
          </a:p>
        </p:txBody>
      </p:sp>
      <p:sp>
        <p:nvSpPr>
          <p:cNvPr id="3" name="ストライプ矢印 2"/>
          <p:cNvSpPr>
            <a:spLocks/>
          </p:cNvSpPr>
          <p:nvPr/>
        </p:nvSpPr>
        <p:spPr>
          <a:xfrm>
            <a:off x="3129611" y="5557247"/>
            <a:ext cx="1408725" cy="117261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5" name="フローチャート: 処理 4"/>
          <p:cNvSpPr>
            <a:spLocks/>
          </p:cNvSpPr>
          <p:nvPr/>
        </p:nvSpPr>
        <p:spPr>
          <a:xfrm>
            <a:off x="347201" y="3725064"/>
            <a:ext cx="1449774" cy="572578"/>
          </a:xfrm>
          <a:prstGeom prst="flowChartProcess">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uFillTx/>
              </a:rPr>
              <a:t>質問項目</a:t>
            </a:r>
            <a:endParaRPr kumimoji="1" lang="ja-JP" altLang="en-US" sz="2000" b="1" dirty="0">
              <a:solidFill>
                <a:schemeClr val="tx1"/>
              </a:solidFill>
              <a:uFillTx/>
            </a:endParaRPr>
          </a:p>
        </p:txBody>
      </p:sp>
      <p:sp>
        <p:nvSpPr>
          <p:cNvPr id="44" name="角丸四角形 43"/>
          <p:cNvSpPr>
            <a:spLocks/>
          </p:cNvSpPr>
          <p:nvPr/>
        </p:nvSpPr>
        <p:spPr>
          <a:xfrm>
            <a:off x="5316712" y="2408169"/>
            <a:ext cx="2024863" cy="704744"/>
          </a:xfrm>
          <a:prstGeom prst="roundRect">
            <a:avLst/>
          </a:prstGeom>
          <a:ln w="38100">
            <a:solidFill>
              <a:srgbClr val="FF7C3B"/>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a:uFillTx/>
              </a:rPr>
              <a:t>品質</a:t>
            </a:r>
            <a:endParaRPr kumimoji="1" lang="en-US" altLang="ja-JP" b="1" dirty="0" smtClean="0">
              <a:uFillTx/>
            </a:endParaRPr>
          </a:p>
          <a:p>
            <a:pPr algn="ctr"/>
            <a:r>
              <a:rPr kumimoji="1" lang="ja-JP" altLang="en-US" b="1" dirty="0" smtClean="0">
                <a:uFillTx/>
              </a:rPr>
              <a:t>下位尺度得点</a:t>
            </a:r>
            <a:endParaRPr kumimoji="1" lang="ja-JP" altLang="en-US" b="1" dirty="0">
              <a:uFillTx/>
            </a:endParaRPr>
          </a:p>
        </p:txBody>
      </p:sp>
      <p:sp>
        <p:nvSpPr>
          <p:cNvPr id="45" name="角丸四角形 44"/>
          <p:cNvSpPr>
            <a:spLocks/>
          </p:cNvSpPr>
          <p:nvPr/>
        </p:nvSpPr>
        <p:spPr>
          <a:xfrm>
            <a:off x="5312483" y="3977361"/>
            <a:ext cx="2024863" cy="704744"/>
          </a:xfrm>
          <a:prstGeom prst="roundRect">
            <a:avLst/>
          </a:prstGeom>
          <a:ln w="38100">
            <a:solidFill>
              <a:srgbClr val="FF7C3B"/>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a:uFillTx/>
              </a:rPr>
              <a:t>自尊心</a:t>
            </a:r>
            <a:endParaRPr kumimoji="1" lang="en-US" altLang="ja-JP" b="1" dirty="0" smtClean="0">
              <a:uFillTx/>
            </a:endParaRPr>
          </a:p>
          <a:p>
            <a:pPr algn="ctr"/>
            <a:r>
              <a:rPr kumimoji="1" lang="ja-JP" altLang="en-US" b="1" dirty="0" smtClean="0">
                <a:uFillTx/>
              </a:rPr>
              <a:t>下位尺度得点</a:t>
            </a:r>
            <a:endParaRPr kumimoji="1" lang="ja-JP" altLang="en-US" b="1" dirty="0">
              <a:uFillTx/>
            </a:endParaRPr>
          </a:p>
        </p:txBody>
      </p:sp>
      <p:sp>
        <p:nvSpPr>
          <p:cNvPr id="46" name="角丸四角形 45"/>
          <p:cNvSpPr>
            <a:spLocks/>
          </p:cNvSpPr>
          <p:nvPr/>
        </p:nvSpPr>
        <p:spPr>
          <a:xfrm>
            <a:off x="5320691" y="4738806"/>
            <a:ext cx="2024863" cy="704744"/>
          </a:xfrm>
          <a:prstGeom prst="roundRect">
            <a:avLst/>
          </a:prstGeom>
          <a:ln w="38100">
            <a:solidFill>
              <a:srgbClr val="FF7C3B"/>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b="1" dirty="0">
                <a:uFillTx/>
              </a:rPr>
              <a:t>革新</a:t>
            </a:r>
            <a:endParaRPr kumimoji="1" lang="en-US" altLang="ja-JP" b="1" dirty="0" smtClean="0">
              <a:uFillTx/>
            </a:endParaRPr>
          </a:p>
          <a:p>
            <a:pPr algn="ctr"/>
            <a:r>
              <a:rPr kumimoji="1" lang="ja-JP" altLang="en-US" b="1" dirty="0" smtClean="0">
                <a:uFillTx/>
              </a:rPr>
              <a:t>下位尺度得点</a:t>
            </a:r>
            <a:endParaRPr kumimoji="1" lang="ja-JP" altLang="en-US" b="1" dirty="0">
              <a:uFillTx/>
            </a:endParaRPr>
          </a:p>
        </p:txBody>
      </p:sp>
      <p:sp>
        <p:nvSpPr>
          <p:cNvPr id="11" name="日付プレースホルダー 10"/>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吹き出し 4"/>
          <p:cNvSpPr/>
          <p:nvPr/>
        </p:nvSpPr>
        <p:spPr>
          <a:xfrm>
            <a:off x="530815" y="2562670"/>
            <a:ext cx="5278511" cy="2429324"/>
          </a:xfrm>
          <a:prstGeom prst="wedgeRectCallout">
            <a:avLst>
              <a:gd name="adj1" fmla="val 59836"/>
              <a:gd name="adj2" fmla="val 9692"/>
            </a:avLst>
          </a:prstGeom>
          <a:noFill/>
          <a:ln>
            <a:solidFill>
              <a:srgbClr val="00B0F0"/>
            </a:solidFill>
          </a:ln>
        </p:spPr>
        <p:style>
          <a:lnRef idx="1">
            <a:schemeClr val="accen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4" name="タイトル 3"/>
          <p:cNvSpPr>
            <a:spLocks noGrp="1"/>
          </p:cNvSpPr>
          <p:nvPr>
            <p:ph type="title"/>
          </p:nvPr>
        </p:nvSpPr>
        <p:spPr>
          <a:xfrm>
            <a:off x="1127567" y="237801"/>
            <a:ext cx="10515600" cy="1325563"/>
          </a:xfrm>
        </p:spPr>
        <p:txBody>
          <a:bodyPr/>
          <a:lstStyle/>
          <a:p>
            <a:r>
              <a:rPr kumimoji="1" lang="ja-JP" altLang="en-US" dirty="0" smtClean="0"/>
              <a:t>因子分析　最尤法</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2041663518"/>
              </p:ext>
            </p:extLst>
          </p:nvPr>
        </p:nvGraphicFramePr>
        <p:xfrm>
          <a:off x="6733350" y="890111"/>
          <a:ext cx="4737873" cy="5699760"/>
        </p:xfrm>
        <a:graphic>
          <a:graphicData uri="http://schemas.openxmlformats.org/drawingml/2006/table">
            <a:tbl>
              <a:tblPr firstRow="1" bandRow="1">
                <a:tableStyleId>{5940675A-B579-460E-94D1-54222C63F5DA}</a:tableStyleId>
              </a:tblPr>
              <a:tblGrid>
                <a:gridCol w="1067021"/>
                <a:gridCol w="914400"/>
                <a:gridCol w="874643"/>
                <a:gridCol w="914400"/>
                <a:gridCol w="967409"/>
              </a:tblGrid>
              <a:tr h="169223">
                <a:tc>
                  <a:txBody>
                    <a:bodyPr/>
                    <a:lstStyle/>
                    <a:p>
                      <a:endParaRPr kumimoji="1" lang="ja-JP" altLang="en-US" sz="1600" dirty="0"/>
                    </a:p>
                  </a:txBody>
                  <a:tcPr/>
                </a:tc>
                <a:tc>
                  <a:txBody>
                    <a:bodyPr/>
                    <a:lstStyle/>
                    <a:p>
                      <a:pPr algn="ctr"/>
                      <a:r>
                        <a:rPr kumimoji="1" lang="en-US" altLang="ja-JP" sz="1600" dirty="0" smtClean="0"/>
                        <a:t>1</a:t>
                      </a:r>
                      <a:endParaRPr kumimoji="1" lang="ja-JP" altLang="en-US" sz="1600" dirty="0"/>
                    </a:p>
                  </a:txBody>
                  <a:tcPr/>
                </a:tc>
                <a:tc>
                  <a:txBody>
                    <a:bodyPr/>
                    <a:lstStyle/>
                    <a:p>
                      <a:pPr algn="ctr"/>
                      <a:r>
                        <a:rPr kumimoji="1" lang="en-US" altLang="ja-JP" sz="1600" dirty="0" smtClean="0"/>
                        <a:t>2</a:t>
                      </a:r>
                      <a:endParaRPr kumimoji="1" lang="ja-JP" altLang="en-US" sz="1600" dirty="0"/>
                    </a:p>
                  </a:txBody>
                  <a:tcPr/>
                </a:tc>
                <a:tc>
                  <a:txBody>
                    <a:bodyPr/>
                    <a:lstStyle/>
                    <a:p>
                      <a:pPr algn="ctr"/>
                      <a:r>
                        <a:rPr kumimoji="1" lang="en-US" altLang="ja-JP" sz="1600" dirty="0" smtClean="0"/>
                        <a:t>3</a:t>
                      </a:r>
                      <a:endParaRPr kumimoji="1" lang="ja-JP" altLang="en-US" sz="1600" dirty="0"/>
                    </a:p>
                  </a:txBody>
                  <a:tcPr/>
                </a:tc>
                <a:tc>
                  <a:txBody>
                    <a:bodyPr/>
                    <a:lstStyle/>
                    <a:p>
                      <a:pPr algn="ctr"/>
                      <a:r>
                        <a:rPr kumimoji="1" lang="en-US" altLang="ja-JP" sz="1600" dirty="0" smtClean="0"/>
                        <a:t>4</a:t>
                      </a:r>
                      <a:endParaRPr kumimoji="1" lang="ja-JP" altLang="en-US" sz="1600" dirty="0"/>
                    </a:p>
                  </a:txBody>
                  <a:tcPr/>
                </a:tc>
              </a:tr>
              <a:tr h="309245">
                <a:tc>
                  <a:txBody>
                    <a:bodyPr/>
                    <a:lstStyle/>
                    <a:p>
                      <a:r>
                        <a:rPr kumimoji="1" lang="ja-JP" altLang="en-US" sz="1600" dirty="0" smtClean="0"/>
                        <a:t>情報</a:t>
                      </a:r>
                      <a:r>
                        <a:rPr kumimoji="1" lang="en-US" altLang="ja-JP" sz="1600" dirty="0" smtClean="0"/>
                        <a:t>1</a:t>
                      </a:r>
                      <a:endParaRPr kumimoji="1" lang="ja-JP" altLang="en-US" sz="1600" dirty="0"/>
                    </a:p>
                  </a:txBody>
                  <a:tcP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.624</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.054</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.295</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.472</a:t>
                      </a:r>
                    </a:p>
                  </a:txBody>
                  <a:tcPr marL="9525" marR="9525" marT="9525" marB="0" anchor="ctr"/>
                </a:tc>
              </a:tr>
              <a:tr h="309245">
                <a:tc>
                  <a:txBody>
                    <a:bodyPr/>
                    <a:lstStyle/>
                    <a:p>
                      <a:r>
                        <a:rPr kumimoji="1" lang="ja-JP" altLang="en-US" sz="1600" dirty="0" smtClean="0"/>
                        <a:t>情報</a:t>
                      </a:r>
                      <a:r>
                        <a:rPr kumimoji="1" lang="en-US" altLang="ja-JP" sz="1600" dirty="0" smtClean="0"/>
                        <a:t>2</a:t>
                      </a:r>
                      <a:endParaRPr kumimoji="1" lang="ja-JP" altLang="en-US" sz="1600" dirty="0"/>
                    </a:p>
                  </a:txBody>
                  <a:tcP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.874</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.055</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.047</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.204</a:t>
                      </a:r>
                    </a:p>
                  </a:txBody>
                  <a:tcPr marL="9525" marR="9525" marT="9525" marB="0" anchor="ctr"/>
                </a:tc>
              </a:tr>
              <a:tr h="309245">
                <a:tc>
                  <a:txBody>
                    <a:bodyPr/>
                    <a:lstStyle/>
                    <a:p>
                      <a:r>
                        <a:rPr kumimoji="1" lang="ja-JP" altLang="en-US" sz="1600" dirty="0" smtClean="0"/>
                        <a:t>情報</a:t>
                      </a:r>
                      <a:r>
                        <a:rPr kumimoji="1" lang="en-US" altLang="ja-JP" sz="1600" dirty="0" smtClean="0"/>
                        <a:t>3</a:t>
                      </a:r>
                    </a:p>
                  </a:txBody>
                  <a:tcP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.741</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.323</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.133</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.191</a:t>
                      </a:r>
                    </a:p>
                  </a:txBody>
                  <a:tcPr marL="9525" marR="9525" marT="9525" marB="0" anchor="ctr"/>
                </a:tc>
              </a:tr>
              <a:tr h="309245">
                <a:tc>
                  <a:txBody>
                    <a:bodyPr/>
                    <a:lstStyle/>
                    <a:p>
                      <a:r>
                        <a:rPr kumimoji="1" lang="ja-JP" altLang="en-US" sz="1600" dirty="0" smtClean="0"/>
                        <a:t>情報</a:t>
                      </a:r>
                      <a:r>
                        <a:rPr kumimoji="1" lang="en-US" altLang="ja-JP" sz="1600" dirty="0" smtClean="0"/>
                        <a:t>4</a:t>
                      </a:r>
                      <a:endParaRPr kumimoji="1" lang="ja-JP" altLang="en-US" sz="1600" dirty="0"/>
                    </a:p>
                  </a:txBody>
                  <a:tcP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.636</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.095</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.005</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.349</a:t>
                      </a:r>
                    </a:p>
                  </a:txBody>
                  <a:tcPr marL="9525" marR="9525" marT="9525" marB="0" anchor="ctr"/>
                </a:tc>
              </a:tr>
              <a:tr h="309245">
                <a:tc>
                  <a:txBody>
                    <a:bodyPr/>
                    <a:lstStyle/>
                    <a:p>
                      <a:r>
                        <a:rPr kumimoji="1" lang="ja-JP" altLang="en-US" sz="1600" dirty="0" smtClean="0"/>
                        <a:t>情報</a:t>
                      </a:r>
                      <a:r>
                        <a:rPr kumimoji="1" lang="en-US" altLang="ja-JP" sz="1600" dirty="0" smtClean="0"/>
                        <a:t>5</a:t>
                      </a:r>
                      <a:endParaRPr kumimoji="1" lang="ja-JP" altLang="en-US" sz="1600" dirty="0"/>
                    </a:p>
                  </a:txBody>
                  <a:tcP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.605</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.246</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.244</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-.006</a:t>
                      </a:r>
                    </a:p>
                  </a:txBody>
                  <a:tcPr marL="9525" marR="9525" marT="9525" marB="0" anchor="ctr"/>
                </a:tc>
              </a:tr>
              <a:tr h="309245">
                <a:tc>
                  <a:txBody>
                    <a:bodyPr/>
                    <a:lstStyle/>
                    <a:p>
                      <a:r>
                        <a:rPr kumimoji="1" lang="ja-JP" altLang="en-US" sz="1600" dirty="0" smtClean="0"/>
                        <a:t>自尊心</a:t>
                      </a:r>
                      <a:r>
                        <a:rPr kumimoji="1" lang="en-US" altLang="ja-JP" sz="1600" dirty="0" smtClean="0"/>
                        <a:t>1</a:t>
                      </a:r>
                      <a:endParaRPr kumimoji="1" lang="ja-JP" altLang="en-US" sz="1600" dirty="0"/>
                    </a:p>
                  </a:txBody>
                  <a:tcP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.106</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.643</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.060</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.126</a:t>
                      </a:r>
                    </a:p>
                  </a:txBody>
                  <a:tcPr marL="9525" marR="9525" marT="9525" marB="0" anchor="ctr"/>
                </a:tc>
              </a:tr>
              <a:tr h="309245">
                <a:tc>
                  <a:txBody>
                    <a:bodyPr/>
                    <a:lstStyle/>
                    <a:p>
                      <a:r>
                        <a:rPr kumimoji="1" lang="ja-JP" altLang="en-US" sz="1600" dirty="0" smtClean="0"/>
                        <a:t>自尊心</a:t>
                      </a:r>
                      <a:r>
                        <a:rPr kumimoji="1" lang="en-US" altLang="ja-JP" sz="1600" dirty="0" smtClean="0"/>
                        <a:t>2</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.128</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.694</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.106</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.140</a:t>
                      </a:r>
                    </a:p>
                  </a:txBody>
                  <a:tcPr marL="9525" marR="9525" marT="9525" marB="0" anchor="ctr"/>
                </a:tc>
              </a:tr>
              <a:tr h="309245">
                <a:tc>
                  <a:txBody>
                    <a:bodyPr/>
                    <a:lstStyle/>
                    <a:p>
                      <a:r>
                        <a:rPr kumimoji="1" lang="ja-JP" altLang="en-US" sz="1600" dirty="0" smtClean="0"/>
                        <a:t>自尊心</a:t>
                      </a:r>
                      <a:r>
                        <a:rPr kumimoji="1" lang="en-US" altLang="ja-JP" sz="1600" dirty="0" smtClean="0"/>
                        <a:t>3</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.148</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.784</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.241</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.139</a:t>
                      </a:r>
                    </a:p>
                  </a:txBody>
                  <a:tcPr marL="9525" marR="9525" marT="9525" marB="0" anchor="ctr"/>
                </a:tc>
              </a:tr>
              <a:tr h="309245">
                <a:tc>
                  <a:txBody>
                    <a:bodyPr/>
                    <a:lstStyle/>
                    <a:p>
                      <a:r>
                        <a:rPr kumimoji="1" lang="ja-JP" altLang="en-US" sz="1600" dirty="0" smtClean="0"/>
                        <a:t>自尊心</a:t>
                      </a:r>
                      <a:r>
                        <a:rPr kumimoji="1" lang="en-US" altLang="ja-JP" sz="1600" dirty="0" smtClean="0"/>
                        <a:t>4</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.238</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.751</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.291</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.242</a:t>
                      </a:r>
                    </a:p>
                  </a:txBody>
                  <a:tcPr marL="9525" marR="9525" marT="9525" marB="0" anchor="ctr"/>
                </a:tc>
              </a:tr>
              <a:tr h="309245">
                <a:tc>
                  <a:txBody>
                    <a:bodyPr/>
                    <a:lstStyle/>
                    <a:p>
                      <a:r>
                        <a:rPr kumimoji="1" lang="ja-JP" altLang="en-US" sz="1600" dirty="0" smtClean="0"/>
                        <a:t>品質</a:t>
                      </a:r>
                      <a:r>
                        <a:rPr kumimoji="1" lang="en-US" altLang="ja-JP" sz="1600" dirty="0" smtClean="0"/>
                        <a:t>1</a:t>
                      </a:r>
                      <a:endParaRPr kumimoji="1" lang="ja-JP" altLang="en-US" sz="1600" dirty="0"/>
                    </a:p>
                  </a:txBody>
                  <a:tcP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.012</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.346</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.678</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.188</a:t>
                      </a:r>
                    </a:p>
                  </a:txBody>
                  <a:tcPr marL="9525" marR="9525" marT="9525" marB="0" anchor="ctr"/>
                </a:tc>
              </a:tr>
              <a:tr h="309245">
                <a:tc>
                  <a:txBody>
                    <a:bodyPr/>
                    <a:lstStyle/>
                    <a:p>
                      <a:r>
                        <a:rPr kumimoji="1" lang="ja-JP" altLang="en-US" sz="1600" dirty="0" smtClean="0"/>
                        <a:t>品質</a:t>
                      </a:r>
                      <a:r>
                        <a:rPr kumimoji="1" lang="en-US" altLang="ja-JP" sz="1600" dirty="0" smtClean="0"/>
                        <a:t>2</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.070</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.313</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.532</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.222</a:t>
                      </a:r>
                    </a:p>
                  </a:txBody>
                  <a:tcPr marL="9525" marR="9525" marT="9525" marB="0" anchor="ctr"/>
                </a:tc>
              </a:tr>
              <a:tr h="309245">
                <a:tc>
                  <a:txBody>
                    <a:bodyPr/>
                    <a:lstStyle/>
                    <a:p>
                      <a:r>
                        <a:rPr kumimoji="1" lang="ja-JP" altLang="en-US" sz="1600" dirty="0" smtClean="0"/>
                        <a:t>品質</a:t>
                      </a:r>
                      <a:r>
                        <a:rPr kumimoji="1" lang="en-US" altLang="ja-JP" sz="1600" dirty="0" smtClean="0"/>
                        <a:t>3</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.216</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-.073</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.970</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.076</a:t>
                      </a:r>
                    </a:p>
                  </a:txBody>
                  <a:tcPr marL="9525" marR="9525" marT="9525" marB="0" anchor="ctr"/>
                </a:tc>
              </a:tr>
              <a:tr h="309245">
                <a:tc>
                  <a:txBody>
                    <a:bodyPr/>
                    <a:lstStyle/>
                    <a:p>
                      <a:r>
                        <a:rPr kumimoji="1" lang="ja-JP" altLang="en-US" sz="1600" dirty="0" smtClean="0"/>
                        <a:t>品質</a:t>
                      </a:r>
                      <a:r>
                        <a:rPr kumimoji="1" lang="en-US" altLang="ja-JP" sz="1600" dirty="0" smtClean="0"/>
                        <a:t>4</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.149</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.200</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.573</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.135</a:t>
                      </a:r>
                    </a:p>
                  </a:txBody>
                  <a:tcPr marL="9525" marR="9525" marT="9525" marB="0" anchor="ctr"/>
                </a:tc>
              </a:tr>
              <a:tr h="309245">
                <a:tc>
                  <a:txBody>
                    <a:bodyPr/>
                    <a:lstStyle/>
                    <a:p>
                      <a:r>
                        <a:rPr kumimoji="1" lang="ja-JP" altLang="en-US" sz="1600" dirty="0" smtClean="0"/>
                        <a:t>革新</a:t>
                      </a:r>
                      <a:r>
                        <a:rPr kumimoji="1" lang="en-US" altLang="ja-JP" sz="1600" dirty="0" smtClean="0"/>
                        <a:t>1</a:t>
                      </a:r>
                      <a:endParaRPr kumimoji="1" lang="ja-JP" altLang="en-US" sz="1600" dirty="0"/>
                    </a:p>
                  </a:txBody>
                  <a:tcP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.304</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.313</a:t>
                      </a:r>
                    </a:p>
                  </a:txBody>
                  <a:tcPr marL="9525" marR="9525" marT="9525" marB="0" anchor="ctr"/>
                </a:tc>
                <a:tc>
                  <a:txBody>
                    <a:bodyPr/>
                    <a:lstStyle/>
                    <a:p>
                      <a:pPr algn="r" fontAlgn="ctr"/>
                      <a:r>
                        <a:rPr lang="en-US" altLang="ja-JP" sz="1800" b="0" i="0" u="none" strike="noStrike" dirty="0">
                          <a:solidFill>
                            <a:srgbClr val="000000"/>
                          </a:solidFill>
                          <a:effectLst/>
                          <a:latin typeface="MS Gothic" panose="020B0609070205080204" pitchFamily="49" charset="-128"/>
                          <a:ea typeface="MS Gothic" panose="020B0609070205080204" pitchFamily="49" charset="-128"/>
                        </a:rPr>
                        <a:t>.182</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.733</a:t>
                      </a:r>
                    </a:p>
                  </a:txBody>
                  <a:tcPr marL="9525" marR="9525" marT="9525" marB="0" anchor="ctr"/>
                </a:tc>
              </a:tr>
              <a:tr h="309245">
                <a:tc>
                  <a:txBody>
                    <a:bodyPr/>
                    <a:lstStyle/>
                    <a:p>
                      <a:r>
                        <a:rPr kumimoji="1" lang="ja-JP" altLang="en-US" sz="1600" dirty="0" smtClean="0"/>
                        <a:t>革新</a:t>
                      </a:r>
                      <a:r>
                        <a:rPr kumimoji="1" lang="en-US" altLang="ja-JP" sz="1600" dirty="0" smtClean="0"/>
                        <a:t>3</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.216</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.365</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.232</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.677</a:t>
                      </a:r>
                    </a:p>
                  </a:txBody>
                  <a:tcPr marL="9525" marR="9525" marT="9525" marB="0" anchor="ctr"/>
                </a:tc>
              </a:tr>
              <a:tr h="309245">
                <a:tc>
                  <a:txBody>
                    <a:bodyPr/>
                    <a:lstStyle/>
                    <a:p>
                      <a:r>
                        <a:rPr kumimoji="1" lang="ja-JP" altLang="en-US" sz="1600" dirty="0" smtClean="0"/>
                        <a:t>革新</a:t>
                      </a:r>
                      <a:r>
                        <a:rPr kumimoji="1" lang="en-US" altLang="ja-JP" sz="1600" dirty="0" smtClean="0"/>
                        <a:t>4</a:t>
                      </a:r>
                      <a:endParaRPr kumimoji="1" lang="ja-JP" altLang="en-US" sz="1600" dirty="0"/>
                    </a:p>
                  </a:txBody>
                  <a:tcP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.167</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.086</a:t>
                      </a:r>
                    </a:p>
                  </a:txBody>
                  <a:tcPr marL="9525" marR="9525" marT="9525" marB="0" anchor="ctr"/>
                </a:tc>
                <a:tc>
                  <a:txBody>
                    <a:bodyPr/>
                    <a:lstStyle/>
                    <a:p>
                      <a:pPr algn="r" fontAlgn="ctr"/>
                      <a:r>
                        <a:rPr lang="en-US" altLang="ja-JP" sz="1800" b="0" i="0" u="none" strike="noStrike">
                          <a:solidFill>
                            <a:srgbClr val="000000"/>
                          </a:solidFill>
                          <a:effectLst/>
                          <a:latin typeface="MS Gothic" panose="020B0609070205080204" pitchFamily="49" charset="-128"/>
                          <a:ea typeface="MS Gothic" panose="020B0609070205080204" pitchFamily="49" charset="-128"/>
                        </a:rPr>
                        <a:t>.123</a:t>
                      </a:r>
                    </a:p>
                  </a:txBody>
                  <a:tcPr marL="9525" marR="9525" marT="9525" marB="0" anchor="ctr"/>
                </a:tc>
                <a:tc>
                  <a:txBody>
                    <a:bodyPr/>
                    <a:lstStyle/>
                    <a:p>
                      <a:pPr algn="r" fontAlgn="ctr"/>
                      <a:r>
                        <a:rPr lang="en-US" altLang="ja-JP" sz="1800" b="1" i="0" u="none" strike="noStrike" dirty="0">
                          <a:solidFill>
                            <a:srgbClr val="000000"/>
                          </a:solidFill>
                          <a:effectLst/>
                          <a:latin typeface="MS Gothic" panose="020B0609070205080204" pitchFamily="49" charset="-128"/>
                          <a:ea typeface="MS Gothic" panose="020B0609070205080204" pitchFamily="49" charset="-128"/>
                        </a:rPr>
                        <a:t>.542</a:t>
                      </a:r>
                    </a:p>
                  </a:txBody>
                  <a:tcPr marL="9525" marR="9525" marT="9525" marB="0" anchor="ctr"/>
                </a:tc>
              </a:tr>
            </a:tbl>
          </a:graphicData>
        </a:graphic>
      </p:graphicFrame>
      <p:sp>
        <p:nvSpPr>
          <p:cNvPr id="11" name="正方形/長方形 10"/>
          <p:cNvSpPr/>
          <p:nvPr/>
        </p:nvSpPr>
        <p:spPr>
          <a:xfrm>
            <a:off x="353142" y="1291699"/>
            <a:ext cx="6194616" cy="97809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革新２⇒因子１</a:t>
            </a:r>
            <a:r>
              <a:rPr lang="en-US" altLang="ja-JP" dirty="0" smtClean="0">
                <a:solidFill>
                  <a:schemeClr val="tx1"/>
                </a:solidFill>
              </a:rPr>
              <a:t>(</a:t>
            </a:r>
            <a:r>
              <a:rPr lang="ja-JP" altLang="en-US" dirty="0" smtClean="0">
                <a:solidFill>
                  <a:schemeClr val="tx1"/>
                </a:solidFill>
              </a:rPr>
              <a:t>情報因子</a:t>
            </a:r>
            <a:r>
              <a:rPr lang="en-US" altLang="ja-JP" dirty="0" smtClean="0">
                <a:solidFill>
                  <a:schemeClr val="tx1"/>
                </a:solidFill>
              </a:rPr>
              <a:t>)0.543</a:t>
            </a:r>
            <a:r>
              <a:rPr lang="ja-JP" altLang="en-US" dirty="0">
                <a:solidFill>
                  <a:schemeClr val="tx1"/>
                </a:solidFill>
              </a:rPr>
              <a:t>、</a:t>
            </a:r>
            <a:r>
              <a:rPr lang="ja-JP" altLang="en-US" dirty="0" smtClean="0">
                <a:solidFill>
                  <a:schemeClr val="tx1"/>
                </a:solidFill>
              </a:rPr>
              <a:t>因子４</a:t>
            </a:r>
            <a:r>
              <a:rPr lang="en-US" altLang="ja-JP" dirty="0" smtClean="0">
                <a:solidFill>
                  <a:schemeClr val="tx1"/>
                </a:solidFill>
              </a:rPr>
              <a:t>(</a:t>
            </a:r>
            <a:r>
              <a:rPr lang="ja-JP" altLang="en-US" dirty="0" smtClean="0">
                <a:solidFill>
                  <a:schemeClr val="tx1"/>
                </a:solidFill>
              </a:rPr>
              <a:t>革新因子</a:t>
            </a:r>
            <a:r>
              <a:rPr lang="en-US" altLang="ja-JP" dirty="0" smtClean="0">
                <a:solidFill>
                  <a:schemeClr val="tx1"/>
                </a:solidFill>
              </a:rPr>
              <a:t>)0.410</a:t>
            </a:r>
          </a:p>
          <a:p>
            <a:r>
              <a:rPr lang="ja-JP" altLang="en-US" dirty="0" smtClean="0">
                <a:solidFill>
                  <a:schemeClr val="tx1"/>
                </a:solidFill>
              </a:rPr>
              <a:t>値が近いため削除し、再度分析を行った。</a:t>
            </a:r>
            <a:r>
              <a:rPr kumimoji="1" lang="en-US" altLang="ja-JP" dirty="0" smtClean="0">
                <a:solidFill>
                  <a:schemeClr val="tx1"/>
                </a:solidFill>
              </a:rPr>
              <a:t> </a:t>
            </a:r>
          </a:p>
        </p:txBody>
      </p:sp>
      <p:sp>
        <p:nvSpPr>
          <p:cNvPr id="12" name="テキスト ボックス 11"/>
          <p:cNvSpPr txBox="1"/>
          <p:nvPr/>
        </p:nvSpPr>
        <p:spPr>
          <a:xfrm>
            <a:off x="8137530" y="254251"/>
            <a:ext cx="2100561" cy="646331"/>
          </a:xfrm>
          <a:prstGeom prst="rect">
            <a:avLst/>
          </a:prstGeom>
          <a:noFill/>
        </p:spPr>
        <p:txBody>
          <a:bodyPr wrap="square" rtlCol="0">
            <a:spAutoFit/>
          </a:bodyPr>
          <a:lstStyle/>
          <a:p>
            <a:pPr algn="ctr"/>
            <a:r>
              <a:rPr kumimoji="1" lang="ja-JP" altLang="en-US" dirty="0" smtClean="0"/>
              <a:t>革新</a:t>
            </a:r>
            <a:r>
              <a:rPr kumimoji="1" lang="en-US" altLang="ja-JP" dirty="0" smtClean="0"/>
              <a:t>2</a:t>
            </a:r>
            <a:r>
              <a:rPr kumimoji="1" lang="ja-JP" altLang="en-US" dirty="0" smtClean="0"/>
              <a:t>削除後</a:t>
            </a:r>
            <a:endParaRPr kumimoji="1" lang="en-US" altLang="ja-JP" dirty="0" smtClean="0"/>
          </a:p>
          <a:p>
            <a:pPr algn="ctr"/>
            <a:r>
              <a:rPr kumimoji="1" lang="ja-JP" altLang="en-US" dirty="0" smtClean="0"/>
              <a:t>回転後の因子行列</a:t>
            </a:r>
            <a:endParaRPr kumimoji="1" lang="ja-JP" altLang="en-US" dirty="0"/>
          </a:p>
        </p:txBody>
      </p:sp>
      <p:sp>
        <p:nvSpPr>
          <p:cNvPr id="13" name="角丸四角形 12"/>
          <p:cNvSpPr/>
          <p:nvPr/>
        </p:nvSpPr>
        <p:spPr>
          <a:xfrm>
            <a:off x="7741207" y="1219200"/>
            <a:ext cx="1011239" cy="164680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8752446" y="2866007"/>
            <a:ext cx="870730" cy="134818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9621484" y="4199960"/>
            <a:ext cx="925715" cy="139245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10556823" y="5579160"/>
            <a:ext cx="914400" cy="9974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530815" y="2412567"/>
            <a:ext cx="5674296" cy="2790563"/>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rPr>
              <a:t>固有値</a:t>
            </a:r>
            <a:r>
              <a:rPr lang="ja-JP" altLang="en-US" dirty="0">
                <a:solidFill>
                  <a:srgbClr val="000000"/>
                </a:solidFill>
              </a:rPr>
              <a:t>が１以上のものを採用⇒「</a:t>
            </a:r>
            <a:r>
              <a:rPr lang="ja-JP" altLang="en-US" sz="2000" b="1" dirty="0">
                <a:solidFill>
                  <a:srgbClr val="000000"/>
                </a:solidFill>
              </a:rPr>
              <a:t>因子数：４</a:t>
            </a:r>
            <a:r>
              <a:rPr lang="ja-JP" altLang="en-US" dirty="0" smtClean="0">
                <a:solidFill>
                  <a:srgbClr val="000000"/>
                </a:solidFill>
              </a:rPr>
              <a:t>」</a:t>
            </a:r>
            <a:endParaRPr lang="en-US" altLang="ja-JP" dirty="0" smtClean="0">
              <a:solidFill>
                <a:srgbClr val="000000"/>
              </a:solidFill>
            </a:endParaRPr>
          </a:p>
          <a:p>
            <a:pPr lvl="0"/>
            <a:endParaRPr kumimoji="1" lang="en-US" altLang="ja-JP" sz="1200" dirty="0" smtClean="0">
              <a:solidFill>
                <a:schemeClr val="tx1"/>
              </a:solidFill>
            </a:endParaRPr>
          </a:p>
          <a:p>
            <a:r>
              <a:rPr kumimoji="1" lang="ja-JP" altLang="en-US" sz="2400" dirty="0" smtClean="0">
                <a:solidFill>
                  <a:schemeClr val="tx1"/>
                </a:solidFill>
              </a:rPr>
              <a:t>　因子 </a:t>
            </a:r>
            <a:r>
              <a:rPr lang="ja-JP" altLang="en-US" sz="2400" dirty="0" smtClean="0">
                <a:solidFill>
                  <a:schemeClr val="tx1"/>
                </a:solidFill>
              </a:rPr>
              <a:t>１</a:t>
            </a:r>
            <a:r>
              <a:rPr kumimoji="1" lang="ja-JP" altLang="en-US" sz="2400" dirty="0" smtClean="0">
                <a:solidFill>
                  <a:schemeClr val="tx1"/>
                </a:solidFill>
              </a:rPr>
              <a:t>：情報因子</a:t>
            </a:r>
            <a:endParaRPr kumimoji="1" lang="en-US" altLang="ja-JP" sz="2400" dirty="0" smtClean="0">
              <a:solidFill>
                <a:schemeClr val="tx1"/>
              </a:solidFill>
            </a:endParaRPr>
          </a:p>
          <a:p>
            <a:endParaRPr lang="en-US" altLang="ja-JP" sz="300" dirty="0">
              <a:solidFill>
                <a:schemeClr val="tx1"/>
              </a:solidFill>
            </a:endParaRPr>
          </a:p>
          <a:p>
            <a:r>
              <a:rPr lang="ja-JP" altLang="en-US" sz="2400" dirty="0" smtClean="0">
                <a:solidFill>
                  <a:schemeClr val="tx1"/>
                </a:solidFill>
              </a:rPr>
              <a:t>　　　 ２：自尊心因子</a:t>
            </a:r>
            <a:endParaRPr lang="en-US" altLang="ja-JP" sz="2400" dirty="0" smtClean="0">
              <a:solidFill>
                <a:schemeClr val="tx1"/>
              </a:solidFill>
            </a:endParaRPr>
          </a:p>
          <a:p>
            <a:endParaRPr lang="en-US" altLang="ja-JP" sz="300" dirty="0" smtClean="0">
              <a:solidFill>
                <a:schemeClr val="tx1"/>
              </a:solidFill>
            </a:endParaRPr>
          </a:p>
          <a:p>
            <a:r>
              <a:rPr kumimoji="1" lang="ja-JP" altLang="en-US" sz="2400" dirty="0" smtClean="0">
                <a:solidFill>
                  <a:schemeClr val="tx1"/>
                </a:solidFill>
              </a:rPr>
              <a:t>　　　</a:t>
            </a:r>
            <a:r>
              <a:rPr lang="ja-JP" altLang="en-US" sz="2400" dirty="0" smtClean="0">
                <a:solidFill>
                  <a:schemeClr val="tx1"/>
                </a:solidFill>
              </a:rPr>
              <a:t> </a:t>
            </a:r>
            <a:r>
              <a:rPr kumimoji="1" lang="ja-JP" altLang="en-US" sz="2400" dirty="0" smtClean="0">
                <a:solidFill>
                  <a:schemeClr val="tx1"/>
                </a:solidFill>
              </a:rPr>
              <a:t>３：品質因子</a:t>
            </a:r>
            <a:endParaRPr kumimoji="1" lang="en-US" altLang="ja-JP" sz="2400" dirty="0" smtClean="0">
              <a:solidFill>
                <a:schemeClr val="tx1"/>
              </a:solidFill>
            </a:endParaRPr>
          </a:p>
          <a:p>
            <a:endParaRPr kumimoji="1" lang="en-US" altLang="ja-JP" sz="300" dirty="0" smtClean="0">
              <a:solidFill>
                <a:schemeClr val="tx1"/>
              </a:solidFill>
            </a:endParaRPr>
          </a:p>
          <a:p>
            <a:r>
              <a:rPr lang="ja-JP" altLang="en-US" sz="2400" dirty="0" smtClean="0">
                <a:solidFill>
                  <a:schemeClr val="tx1"/>
                </a:solidFill>
              </a:rPr>
              <a:t>　　　</a:t>
            </a:r>
            <a:r>
              <a:rPr lang="ja-JP" altLang="en-US" sz="2400" dirty="0">
                <a:solidFill>
                  <a:schemeClr val="tx1"/>
                </a:solidFill>
              </a:rPr>
              <a:t> </a:t>
            </a:r>
            <a:r>
              <a:rPr lang="ja-JP" altLang="en-US" sz="2400" dirty="0" smtClean="0">
                <a:solidFill>
                  <a:schemeClr val="tx1"/>
                </a:solidFill>
              </a:rPr>
              <a:t>４：革新因子</a:t>
            </a:r>
            <a:endParaRPr kumimoji="1" lang="ja-JP" altLang="en-US" sz="2400" dirty="0">
              <a:solidFill>
                <a:schemeClr val="tx1"/>
              </a:solidFill>
            </a:endParaRPr>
          </a:p>
        </p:txBody>
      </p:sp>
      <p:sp>
        <p:nvSpPr>
          <p:cNvPr id="3" name="テキスト ボックス 2"/>
          <p:cNvSpPr txBox="1"/>
          <p:nvPr/>
        </p:nvSpPr>
        <p:spPr>
          <a:xfrm>
            <a:off x="353142" y="5579160"/>
            <a:ext cx="6041568" cy="369332"/>
          </a:xfrm>
          <a:prstGeom prst="rect">
            <a:avLst/>
          </a:prstGeom>
          <a:solidFill>
            <a:srgbClr val="D9F2FF"/>
          </a:solidFill>
        </p:spPr>
        <p:txBody>
          <a:bodyPr wrap="square" rtlCol="0">
            <a:spAutoFit/>
          </a:bodyPr>
          <a:lstStyle/>
          <a:p>
            <a:r>
              <a:rPr lang="en-US" altLang="ja-JP" dirty="0" smtClean="0"/>
              <a:t>4</a:t>
            </a:r>
            <a:r>
              <a:rPr lang="ja-JP" altLang="en-US" dirty="0" err="1" smtClean="0"/>
              <a:t>つの</a:t>
            </a:r>
            <a:r>
              <a:rPr lang="ja-JP" altLang="en-US" dirty="0" smtClean="0"/>
              <a:t>因子</a:t>
            </a:r>
            <a:r>
              <a:rPr kumimoji="1" lang="ja-JP" altLang="en-US" dirty="0" smtClean="0"/>
              <a:t>の下位尺度得点</a:t>
            </a:r>
            <a:r>
              <a:rPr kumimoji="1" lang="en-US" altLang="ja-JP" dirty="0" smtClean="0"/>
              <a:t>(</a:t>
            </a:r>
            <a:r>
              <a:rPr kumimoji="1" lang="ja-JP" altLang="en-US" dirty="0" smtClean="0"/>
              <a:t>対応項目の平均値</a:t>
            </a:r>
            <a:r>
              <a:rPr kumimoji="1" lang="en-US" altLang="ja-JP" dirty="0" smtClean="0"/>
              <a:t>)</a:t>
            </a:r>
            <a:r>
              <a:rPr kumimoji="1" lang="ja-JP" altLang="en-US" dirty="0" err="1" smtClean="0"/>
              <a:t>を算</a:t>
            </a:r>
            <a:r>
              <a:rPr kumimoji="1" lang="ja-JP" altLang="en-US" dirty="0" smtClean="0"/>
              <a:t>出した。</a:t>
            </a:r>
            <a:endParaRPr kumimoji="1" lang="ja-JP" altLang="en-US" dirty="0"/>
          </a:p>
        </p:txBody>
      </p:sp>
      <p:sp>
        <p:nvSpPr>
          <p:cNvPr id="6" name="スライド番号プレースホルダー 5"/>
          <p:cNvSpPr>
            <a:spLocks noGrp="1"/>
          </p:cNvSpPr>
          <p:nvPr>
            <p:ph type="sldNum" sz="quarter" idx="12"/>
          </p:nvPr>
        </p:nvSpPr>
        <p:spPr/>
        <p:txBody>
          <a:bodyPr/>
          <a:lstStyle/>
          <a:p>
            <a:fld id="{2AA69C73-8DE1-4D3E-BC74-44635FA0176F}" type="slidenum">
              <a:rPr lang="ja-JP" altLang="en-US" smtClean="0">
                <a:uFillTx/>
              </a:rPr>
              <a:pPr/>
              <a:t>45</a:t>
            </a:fld>
            <a:endParaRPr lang="ja-JP" altLang="en-US" dirty="0">
              <a:uFillTx/>
            </a:endParaRPr>
          </a:p>
        </p:txBody>
      </p:sp>
      <p:sp>
        <p:nvSpPr>
          <p:cNvPr id="7" name="日付プレースホルダー 6"/>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3732500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下位尺度得点の信頼性分析</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2601189147"/>
              </p:ext>
            </p:extLst>
          </p:nvPr>
        </p:nvGraphicFramePr>
        <p:xfrm>
          <a:off x="1900117" y="1377378"/>
          <a:ext cx="3935371" cy="1881922"/>
        </p:xfrm>
        <a:graphic>
          <a:graphicData uri="http://schemas.openxmlformats.org/drawingml/2006/table">
            <a:tbl>
              <a:tblPr>
                <a:tableStyleId>{616DA210-FB5B-4158-B5E0-FEB733F419BA}</a:tableStyleId>
              </a:tblPr>
              <a:tblGrid>
                <a:gridCol w="1458489"/>
                <a:gridCol w="1458489"/>
                <a:gridCol w="1018393"/>
              </a:tblGrid>
              <a:tr h="313654">
                <a:tc gridSpan="3">
                  <a:txBody>
                    <a:bodyPr/>
                    <a:lstStyle/>
                    <a:p>
                      <a:pPr marL="38100" marR="38100" algn="ctr">
                        <a:lnSpc>
                          <a:spcPts val="1600"/>
                        </a:lnSpc>
                        <a:spcAft>
                          <a:spcPts val="0"/>
                        </a:spcAft>
                      </a:pPr>
                      <a:r>
                        <a:rPr lang="ja-JP" sz="1300" kern="100" dirty="0">
                          <a:effectLst/>
                        </a:rPr>
                        <a:t>信頼性統計量</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r>
              <a:tr h="1254614">
                <a:tc>
                  <a:txBody>
                    <a:bodyPr/>
                    <a:lstStyle/>
                    <a:p>
                      <a:pPr marL="38100" marR="38100" algn="ctr">
                        <a:lnSpc>
                          <a:spcPts val="1600"/>
                        </a:lnSpc>
                        <a:spcAft>
                          <a:spcPts val="0"/>
                        </a:spcAft>
                      </a:pPr>
                      <a:r>
                        <a:rPr lang="en-US" sz="1300" kern="100" dirty="0">
                          <a:effectLst/>
                        </a:rPr>
                        <a:t>Cronbach </a:t>
                      </a:r>
                      <a:r>
                        <a:rPr lang="ja-JP" sz="1300" kern="100" dirty="0">
                          <a:effectLst/>
                        </a:rPr>
                        <a:t>のアルファ</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300" kern="100" dirty="0">
                          <a:effectLst/>
                        </a:rPr>
                        <a:t>標準化された項目に基づいた</a:t>
                      </a:r>
                      <a:r>
                        <a:rPr lang="en-US" sz="1300" kern="100" dirty="0">
                          <a:effectLst/>
                        </a:rPr>
                        <a:t> Cronbach </a:t>
                      </a:r>
                      <a:r>
                        <a:rPr lang="ja-JP" sz="1300" kern="100" dirty="0">
                          <a:effectLst/>
                        </a:rPr>
                        <a:t>のアルファ</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300" kern="100" dirty="0">
                          <a:effectLst/>
                        </a:rPr>
                        <a:t>項目の数</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b"/>
                </a:tc>
              </a:tr>
              <a:tr h="313654">
                <a:tc>
                  <a:txBody>
                    <a:bodyPr/>
                    <a:lstStyle/>
                    <a:p>
                      <a:pPr marL="38100" marR="38100" algn="r">
                        <a:lnSpc>
                          <a:spcPts val="1600"/>
                        </a:lnSpc>
                        <a:spcAft>
                          <a:spcPts val="0"/>
                        </a:spcAft>
                      </a:pPr>
                      <a:r>
                        <a:rPr lang="en-US" sz="1300" kern="100">
                          <a:effectLst/>
                        </a:rPr>
                        <a:t>.774</a:t>
                      </a:r>
                      <a:endParaRPr lang="ja-JP" sz="16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300" kern="100" dirty="0">
                          <a:effectLst/>
                        </a:rPr>
                        <a:t>.773</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300" kern="100" dirty="0">
                          <a:effectLst/>
                        </a:rPr>
                        <a:t>4</a:t>
                      </a:r>
                      <a:endParaRPr lang="ja-JP" sz="1600" kern="100" dirty="0">
                        <a:solidFill>
                          <a:srgbClr val="000000"/>
                        </a:solidFill>
                        <a:effectLst/>
                        <a:latin typeface="Ｍ? ゴ?ッ?"/>
                        <a:ea typeface="ＭＳ 明朝" panose="02020609040205080304" pitchFamily="17" charset="-128"/>
                        <a:cs typeface="Ｍ? ゴ?ッ?"/>
                      </a:endParaRPr>
                    </a:p>
                  </a:txBody>
                  <a:tcPr marL="0" marR="0" marT="0" marB="0" anchor="ct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524822849"/>
              </p:ext>
            </p:extLst>
          </p:nvPr>
        </p:nvGraphicFramePr>
        <p:xfrm>
          <a:off x="599191" y="3304666"/>
          <a:ext cx="7351987" cy="2280942"/>
        </p:xfrm>
        <a:graphic>
          <a:graphicData uri="http://schemas.openxmlformats.org/drawingml/2006/table">
            <a:tbl>
              <a:tblPr>
                <a:tableStyleId>{616DA210-FB5B-4158-B5E0-FEB733F419BA}</a:tableStyleId>
              </a:tblPr>
              <a:tblGrid>
                <a:gridCol w="1046700"/>
                <a:gridCol w="1271611"/>
                <a:gridCol w="1271611"/>
                <a:gridCol w="1271611"/>
                <a:gridCol w="1218843"/>
                <a:gridCol w="1271611"/>
              </a:tblGrid>
              <a:tr h="233907">
                <a:tc gridSpan="6">
                  <a:txBody>
                    <a:bodyPr/>
                    <a:lstStyle/>
                    <a:p>
                      <a:pPr marL="38100" marR="38100" algn="ctr">
                        <a:lnSpc>
                          <a:spcPts val="1600"/>
                        </a:lnSpc>
                        <a:spcAft>
                          <a:spcPts val="0"/>
                        </a:spcAft>
                      </a:pPr>
                      <a:r>
                        <a:rPr lang="ja-JP" sz="1200" kern="100" dirty="0">
                          <a:effectLst/>
                        </a:rPr>
                        <a:t>項目合計統計量</a:t>
                      </a:r>
                      <a:endParaRPr lang="ja-JP" sz="1300" kern="100" dirty="0">
                        <a:solidFill>
                          <a:srgbClr val="000000"/>
                        </a:solidFill>
                        <a:effectLst/>
                        <a:latin typeface="Ｍ? ゴ?ッ?"/>
                        <a:ea typeface="ＭＳ 明朝" panose="02020609040205080304" pitchFamily="17" charset="-128"/>
                        <a:cs typeface="Ｍ? ゴ?ッ?"/>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1064347">
                <a:tc>
                  <a:txBody>
                    <a:bodyPr/>
                    <a:lstStyle/>
                    <a:p>
                      <a:pPr>
                        <a:spcAft>
                          <a:spcPts val="0"/>
                        </a:spcAft>
                      </a:pPr>
                      <a:r>
                        <a:rPr lang="en-US" sz="1700" kern="100">
                          <a:effectLst/>
                        </a:rPr>
                        <a:t> </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200" kern="100">
                          <a:effectLst/>
                        </a:rPr>
                        <a:t>項目が削除された場合の尺度の平均値</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200" kern="100">
                          <a:effectLst/>
                        </a:rPr>
                        <a:t>項目が削除された場合の尺度の分散</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200" kern="100">
                          <a:effectLst/>
                        </a:rPr>
                        <a:t>修正済み項目合計相関</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200" kern="100">
                          <a:effectLst/>
                        </a:rPr>
                        <a:t>重相関の</a:t>
                      </a:r>
                      <a:r>
                        <a:rPr lang="en-US" sz="1200" kern="100">
                          <a:effectLst/>
                        </a:rPr>
                        <a:t> 2 </a:t>
                      </a:r>
                      <a:r>
                        <a:rPr lang="ja-JP" sz="1200" kern="100">
                          <a:effectLst/>
                        </a:rPr>
                        <a:t>乗</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b"/>
                </a:tc>
                <a:tc>
                  <a:txBody>
                    <a:bodyPr/>
                    <a:lstStyle/>
                    <a:p>
                      <a:pPr marL="38100" marR="38100" algn="ctr">
                        <a:lnSpc>
                          <a:spcPts val="1600"/>
                        </a:lnSpc>
                        <a:spcAft>
                          <a:spcPts val="0"/>
                        </a:spcAft>
                      </a:pPr>
                      <a:r>
                        <a:rPr lang="ja-JP" sz="1200" kern="100" dirty="0">
                          <a:effectLst/>
                        </a:rPr>
                        <a:t>項目が削除された場合の</a:t>
                      </a:r>
                      <a:r>
                        <a:rPr lang="en-US" sz="1200" kern="100" dirty="0">
                          <a:effectLst/>
                        </a:rPr>
                        <a:t> Cronbach </a:t>
                      </a:r>
                      <a:r>
                        <a:rPr lang="ja-JP" sz="1200" kern="100" dirty="0">
                          <a:effectLst/>
                        </a:rPr>
                        <a:t>のアルファ</a:t>
                      </a:r>
                      <a:endParaRPr lang="ja-JP" sz="1300" kern="100" dirty="0">
                        <a:solidFill>
                          <a:srgbClr val="000000"/>
                        </a:solidFill>
                        <a:effectLst/>
                        <a:latin typeface="Ｍ? ゴ?ッ?"/>
                        <a:ea typeface="ＭＳ 明朝" panose="02020609040205080304" pitchFamily="17" charset="-128"/>
                        <a:cs typeface="Ｍ? ゴ?ッ?"/>
                      </a:endParaRPr>
                    </a:p>
                  </a:txBody>
                  <a:tcPr marL="0" marR="0" marT="0" marB="0" anchor="b"/>
                </a:tc>
              </a:tr>
              <a:tr h="245672">
                <a:tc>
                  <a:txBody>
                    <a:bodyPr/>
                    <a:lstStyle/>
                    <a:p>
                      <a:pPr marL="38100" marR="38100">
                        <a:lnSpc>
                          <a:spcPts val="1600"/>
                        </a:lnSpc>
                        <a:spcAft>
                          <a:spcPts val="0"/>
                        </a:spcAft>
                      </a:pPr>
                      <a:r>
                        <a:rPr lang="ja-JP" sz="1200" kern="100">
                          <a:effectLst/>
                        </a:rPr>
                        <a:t>自尊心平均</a:t>
                      </a:r>
                      <a:endParaRPr lang="ja-JP" sz="1300" kern="100">
                        <a:solidFill>
                          <a:srgbClr val="000000"/>
                        </a:solidFill>
                        <a:effectLst/>
                        <a:latin typeface="Ｍ? ゴ?ッ?"/>
                        <a:ea typeface="ＭＳ 明朝" panose="02020609040205080304" pitchFamily="17" charset="-128"/>
                        <a:cs typeface="Ｍ? ゴ?ッ?"/>
                      </a:endParaRPr>
                    </a:p>
                  </a:txBody>
                  <a:tcPr marL="0" marR="0" marT="0" marB="0"/>
                </a:tc>
                <a:tc>
                  <a:txBody>
                    <a:bodyPr/>
                    <a:lstStyle/>
                    <a:p>
                      <a:pPr marL="38100" marR="38100" algn="r">
                        <a:lnSpc>
                          <a:spcPts val="1600"/>
                        </a:lnSpc>
                        <a:spcAft>
                          <a:spcPts val="0"/>
                        </a:spcAft>
                      </a:pPr>
                      <a:r>
                        <a:rPr lang="en-US" sz="1200" kern="100">
                          <a:effectLst/>
                        </a:rPr>
                        <a:t>12.8301</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5.305</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.573</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.333</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.720</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r>
              <a:tr h="245672">
                <a:tc>
                  <a:txBody>
                    <a:bodyPr/>
                    <a:lstStyle/>
                    <a:p>
                      <a:pPr marL="38100" marR="38100">
                        <a:lnSpc>
                          <a:spcPts val="1600"/>
                        </a:lnSpc>
                        <a:spcAft>
                          <a:spcPts val="0"/>
                        </a:spcAft>
                      </a:pPr>
                      <a:r>
                        <a:rPr lang="ja-JP" sz="1200" kern="100">
                          <a:effectLst/>
                        </a:rPr>
                        <a:t>革新平均</a:t>
                      </a:r>
                      <a:endParaRPr lang="ja-JP" sz="1300" kern="100">
                        <a:solidFill>
                          <a:srgbClr val="000000"/>
                        </a:solidFill>
                        <a:effectLst/>
                        <a:latin typeface="Ｍ? ゴ?ッ?"/>
                        <a:ea typeface="ＭＳ 明朝" panose="02020609040205080304" pitchFamily="17" charset="-128"/>
                        <a:cs typeface="Ｍ? ゴ?ッ?"/>
                      </a:endParaRPr>
                    </a:p>
                  </a:txBody>
                  <a:tcPr marL="0" marR="0" marT="0" marB="0"/>
                </a:tc>
                <a:tc>
                  <a:txBody>
                    <a:bodyPr/>
                    <a:lstStyle/>
                    <a:p>
                      <a:pPr marL="38100" marR="38100" algn="r">
                        <a:lnSpc>
                          <a:spcPts val="1600"/>
                        </a:lnSpc>
                        <a:spcAft>
                          <a:spcPts val="0"/>
                        </a:spcAft>
                      </a:pPr>
                      <a:r>
                        <a:rPr lang="en-US" sz="1200" kern="100">
                          <a:effectLst/>
                        </a:rPr>
                        <a:t>14.4212</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4.654</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dirty="0">
                          <a:effectLst/>
                        </a:rPr>
                        <a:t>.650</a:t>
                      </a:r>
                      <a:endParaRPr lang="ja-JP" sz="1300" kern="100" dirty="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.438</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.678</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r>
              <a:tr h="245672">
                <a:tc>
                  <a:txBody>
                    <a:bodyPr/>
                    <a:lstStyle/>
                    <a:p>
                      <a:pPr marL="38100" marR="38100">
                        <a:lnSpc>
                          <a:spcPts val="1600"/>
                        </a:lnSpc>
                        <a:spcAft>
                          <a:spcPts val="0"/>
                        </a:spcAft>
                      </a:pPr>
                      <a:r>
                        <a:rPr lang="ja-JP" sz="1200" kern="100">
                          <a:effectLst/>
                        </a:rPr>
                        <a:t>品質平均</a:t>
                      </a:r>
                      <a:endParaRPr lang="ja-JP" sz="1300" kern="100">
                        <a:solidFill>
                          <a:srgbClr val="000000"/>
                        </a:solidFill>
                        <a:effectLst/>
                        <a:latin typeface="Ｍ? ゴ?ッ?"/>
                        <a:ea typeface="ＭＳ 明朝" panose="02020609040205080304" pitchFamily="17" charset="-128"/>
                        <a:cs typeface="Ｍ? ゴ?ッ?"/>
                      </a:endParaRPr>
                    </a:p>
                  </a:txBody>
                  <a:tcPr marL="0" marR="0" marT="0" marB="0"/>
                </a:tc>
                <a:tc>
                  <a:txBody>
                    <a:bodyPr/>
                    <a:lstStyle/>
                    <a:p>
                      <a:pPr marL="38100" marR="38100" algn="r">
                        <a:lnSpc>
                          <a:spcPts val="1600"/>
                        </a:lnSpc>
                        <a:spcAft>
                          <a:spcPts val="0"/>
                        </a:spcAft>
                      </a:pPr>
                      <a:r>
                        <a:rPr lang="en-US" sz="1200" kern="100">
                          <a:effectLst/>
                        </a:rPr>
                        <a:t>12.8948</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5.476</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.519</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.279</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.748</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r>
              <a:tr h="245672">
                <a:tc>
                  <a:txBody>
                    <a:bodyPr/>
                    <a:lstStyle/>
                    <a:p>
                      <a:pPr marL="38100" marR="38100">
                        <a:lnSpc>
                          <a:spcPts val="1600"/>
                        </a:lnSpc>
                        <a:spcAft>
                          <a:spcPts val="0"/>
                        </a:spcAft>
                      </a:pPr>
                      <a:r>
                        <a:rPr lang="ja-JP" sz="1200" kern="100">
                          <a:effectLst/>
                        </a:rPr>
                        <a:t>情報平均</a:t>
                      </a:r>
                      <a:endParaRPr lang="ja-JP" sz="1300" kern="100">
                        <a:solidFill>
                          <a:srgbClr val="000000"/>
                        </a:solidFill>
                        <a:effectLst/>
                        <a:latin typeface="Ｍ? ゴ?ッ?"/>
                        <a:ea typeface="ＭＳ 明朝" panose="02020609040205080304" pitchFamily="17" charset="-128"/>
                        <a:cs typeface="Ｍ? ゴ?ッ?"/>
                      </a:endParaRPr>
                    </a:p>
                  </a:txBody>
                  <a:tcPr marL="0" marR="0" marT="0" marB="0"/>
                </a:tc>
                <a:tc>
                  <a:txBody>
                    <a:bodyPr/>
                    <a:lstStyle/>
                    <a:p>
                      <a:pPr marL="38100" marR="38100" algn="r">
                        <a:lnSpc>
                          <a:spcPts val="1600"/>
                        </a:lnSpc>
                        <a:spcAft>
                          <a:spcPts val="0"/>
                        </a:spcAft>
                      </a:pPr>
                      <a:r>
                        <a:rPr lang="en-US" sz="1200" kern="100">
                          <a:effectLst/>
                        </a:rPr>
                        <a:t>12.6825</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5.399</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.566</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a:effectLst/>
                        </a:rPr>
                        <a:t>.355</a:t>
                      </a:r>
                      <a:endParaRPr lang="ja-JP" sz="1300" kern="100">
                        <a:solidFill>
                          <a:srgbClr val="000000"/>
                        </a:solidFill>
                        <a:effectLst/>
                        <a:latin typeface="Ｍ? ゴ?ッ?"/>
                        <a:ea typeface="ＭＳ 明朝" panose="02020609040205080304" pitchFamily="17" charset="-128"/>
                        <a:cs typeface="Ｍ? ゴ?ッ?"/>
                      </a:endParaRPr>
                    </a:p>
                  </a:txBody>
                  <a:tcPr marL="0" marR="0" marT="0" marB="0" anchor="ctr"/>
                </a:tc>
                <a:tc>
                  <a:txBody>
                    <a:bodyPr/>
                    <a:lstStyle/>
                    <a:p>
                      <a:pPr marL="38100" marR="38100" algn="r">
                        <a:lnSpc>
                          <a:spcPts val="1600"/>
                        </a:lnSpc>
                        <a:spcAft>
                          <a:spcPts val="0"/>
                        </a:spcAft>
                      </a:pPr>
                      <a:r>
                        <a:rPr lang="en-US" sz="1200" kern="100" dirty="0">
                          <a:effectLst/>
                        </a:rPr>
                        <a:t>.725</a:t>
                      </a:r>
                      <a:endParaRPr lang="ja-JP" sz="1300" kern="100" dirty="0">
                        <a:solidFill>
                          <a:srgbClr val="000000"/>
                        </a:solidFill>
                        <a:effectLst/>
                        <a:latin typeface="Ｍ? ゴ?ッ?"/>
                        <a:ea typeface="ＭＳ 明朝" panose="02020609040205080304" pitchFamily="17" charset="-128"/>
                        <a:cs typeface="Ｍ? ゴ?ッ?"/>
                      </a:endParaRPr>
                    </a:p>
                  </a:txBody>
                  <a:tcPr marL="0" marR="0" marT="0" marB="0" anchor="ctr"/>
                </a:tc>
              </a:tr>
            </a:tbl>
          </a:graphicData>
        </a:graphic>
      </p:graphicFrame>
      <p:sp>
        <p:nvSpPr>
          <p:cNvPr id="8" name="テキスト ボックス 7"/>
          <p:cNvSpPr txBox="1"/>
          <p:nvPr/>
        </p:nvSpPr>
        <p:spPr>
          <a:xfrm>
            <a:off x="6483927" y="1351255"/>
            <a:ext cx="4721469" cy="954107"/>
          </a:xfrm>
          <a:prstGeom prst="rect">
            <a:avLst/>
          </a:prstGeom>
          <a:noFill/>
        </p:spPr>
        <p:txBody>
          <a:bodyPr wrap="square" rtlCol="0">
            <a:spAutoFit/>
          </a:bodyPr>
          <a:lstStyle/>
          <a:p>
            <a:r>
              <a:rPr lang="en-US" altLang="ja-JP" dirty="0"/>
              <a:t>α</a:t>
            </a:r>
            <a:r>
              <a:rPr lang="ja-JP" altLang="en-US" dirty="0" smtClean="0"/>
              <a:t>係数　</a:t>
            </a:r>
            <a:r>
              <a:rPr lang="en-US" altLang="ja-JP" sz="2000" b="1" dirty="0" smtClean="0">
                <a:solidFill>
                  <a:srgbClr val="FF0000"/>
                </a:solidFill>
              </a:rPr>
              <a:t>0.774</a:t>
            </a:r>
          </a:p>
          <a:p>
            <a:r>
              <a:rPr lang="ja-JP" altLang="en-US" dirty="0" smtClean="0"/>
              <a:t>→</a:t>
            </a:r>
            <a:r>
              <a:rPr lang="en-US" altLang="ja-JP" dirty="0" smtClean="0"/>
              <a:t>0.7</a:t>
            </a:r>
            <a:r>
              <a:rPr lang="ja-JP" altLang="en-US" dirty="0" smtClean="0"/>
              <a:t>以上であるため信頼性は高いといえる。</a:t>
            </a:r>
            <a:endParaRPr lang="en-US" altLang="ja-JP" dirty="0" smtClean="0"/>
          </a:p>
          <a:p>
            <a:endParaRPr lang="ja-JP" altLang="en-US" dirty="0"/>
          </a:p>
        </p:txBody>
      </p:sp>
      <p:sp>
        <p:nvSpPr>
          <p:cNvPr id="9" name="テキスト ボックス 8"/>
          <p:cNvSpPr txBox="1"/>
          <p:nvPr/>
        </p:nvSpPr>
        <p:spPr>
          <a:xfrm>
            <a:off x="8009793" y="3020437"/>
            <a:ext cx="3774831" cy="677108"/>
          </a:xfrm>
          <a:prstGeom prst="rect">
            <a:avLst/>
          </a:prstGeom>
          <a:noFill/>
        </p:spPr>
        <p:txBody>
          <a:bodyPr wrap="square" rtlCol="0">
            <a:spAutoFit/>
          </a:bodyPr>
          <a:lstStyle/>
          <a:p>
            <a:r>
              <a:rPr lang="en-US" altLang="ja-JP" sz="2000" dirty="0" smtClean="0"/>
              <a:t>α</a:t>
            </a:r>
            <a:r>
              <a:rPr lang="ja-JP" altLang="en-US" sz="2000" dirty="0" smtClean="0"/>
              <a:t>係数</a:t>
            </a:r>
            <a:r>
              <a:rPr lang="en-US" altLang="ja-JP" sz="2000" b="1" dirty="0" smtClean="0">
                <a:solidFill>
                  <a:srgbClr val="FF0000"/>
                </a:solidFill>
              </a:rPr>
              <a:t>0.774</a:t>
            </a:r>
            <a:r>
              <a:rPr lang="ja-JP" altLang="en-US" dirty="0" smtClean="0"/>
              <a:t>より</a:t>
            </a:r>
            <a:endParaRPr lang="en-US" altLang="ja-JP" dirty="0" smtClean="0"/>
          </a:p>
          <a:p>
            <a:r>
              <a:rPr lang="ja-JP" altLang="en-US" dirty="0" smtClean="0"/>
              <a:t>高いものはないので削除しない。</a:t>
            </a:r>
            <a:endParaRPr lang="en-US" altLang="ja-JP" dirty="0" smtClean="0"/>
          </a:p>
        </p:txBody>
      </p:sp>
      <p:sp>
        <p:nvSpPr>
          <p:cNvPr id="10" name="角丸四角形 9"/>
          <p:cNvSpPr/>
          <p:nvPr/>
        </p:nvSpPr>
        <p:spPr>
          <a:xfrm>
            <a:off x="2403157" y="2982932"/>
            <a:ext cx="1006869" cy="23194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514494" y="4609170"/>
            <a:ext cx="465992" cy="97643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吹き出し 11"/>
          <p:cNvSpPr/>
          <p:nvPr/>
        </p:nvSpPr>
        <p:spPr>
          <a:xfrm>
            <a:off x="7951178" y="2926596"/>
            <a:ext cx="3833446" cy="756139"/>
          </a:xfrm>
          <a:prstGeom prst="wedgeRectCallout">
            <a:avLst>
              <a:gd name="adj1" fmla="val -48607"/>
              <a:gd name="adj2" fmla="val 200403"/>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吹き出し 14"/>
          <p:cNvSpPr/>
          <p:nvPr/>
        </p:nvSpPr>
        <p:spPr>
          <a:xfrm>
            <a:off x="6483927" y="1271313"/>
            <a:ext cx="4721469" cy="756139"/>
          </a:xfrm>
          <a:prstGeom prst="wedgeRectCallout">
            <a:avLst>
              <a:gd name="adj1" fmla="val -116547"/>
              <a:gd name="adj2" fmla="val 196655"/>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906592" y="5943114"/>
            <a:ext cx="6796966" cy="769441"/>
          </a:xfrm>
          <a:prstGeom prst="rect">
            <a:avLst/>
          </a:prstGeom>
          <a:noFill/>
        </p:spPr>
        <p:txBody>
          <a:bodyPr wrap="square" rtlCol="0">
            <a:spAutoFit/>
          </a:bodyPr>
          <a:lstStyle/>
          <a:p>
            <a:r>
              <a:rPr lang="ja-JP" altLang="en-US" sz="2200" dirty="0" smtClean="0"/>
              <a:t>情報・自尊心・品質・革新の</a:t>
            </a:r>
            <a:r>
              <a:rPr lang="en-US" altLang="ja-JP" sz="2200" dirty="0" smtClean="0"/>
              <a:t>4</a:t>
            </a:r>
            <a:r>
              <a:rPr lang="ja-JP" altLang="en-US" sz="2200" dirty="0" err="1" smtClean="0"/>
              <a:t>つの</a:t>
            </a:r>
            <a:r>
              <a:rPr lang="ja-JP" altLang="en-US" sz="2200" dirty="0" smtClean="0"/>
              <a:t>下位尺度得点は、</a:t>
            </a:r>
            <a:endParaRPr lang="en-US" altLang="ja-JP" sz="2200" dirty="0" smtClean="0"/>
          </a:p>
          <a:p>
            <a:r>
              <a:rPr lang="ja-JP" altLang="en-US" sz="2200" b="1" u="sng" dirty="0" smtClean="0">
                <a:solidFill>
                  <a:srgbClr val="FF0000"/>
                </a:solidFill>
              </a:rPr>
              <a:t>信頼性が高い</a:t>
            </a:r>
            <a:r>
              <a:rPr lang="ja-JP" altLang="en-US" sz="2200" dirty="0" smtClean="0"/>
              <a:t>といえるので、今回の分析に使用した。</a:t>
            </a:r>
            <a:endParaRPr lang="en-US" altLang="ja-JP" sz="2200" dirty="0" smtClean="0"/>
          </a:p>
        </p:txBody>
      </p:sp>
      <p:sp>
        <p:nvSpPr>
          <p:cNvPr id="17" name="右矢印 16"/>
          <p:cNvSpPr/>
          <p:nvPr/>
        </p:nvSpPr>
        <p:spPr>
          <a:xfrm>
            <a:off x="2055861" y="6160055"/>
            <a:ext cx="694592" cy="335557"/>
          </a:xfrm>
          <a:prstGeom prst="rightArrow">
            <a:avLst/>
          </a:prstGeom>
          <a:solidFill>
            <a:srgbClr val="00B050"/>
          </a:solidFill>
          <a:ln>
            <a:solidFill>
              <a:srgbClr val="00B05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2AA69C73-8DE1-4D3E-BC74-44635FA0176F}" type="slidenum">
              <a:rPr lang="ja-JP" altLang="en-US" smtClean="0">
                <a:uFillTx/>
              </a:rPr>
              <a:pPr/>
              <a:t>46</a:t>
            </a:fld>
            <a:endParaRPr lang="ja-JP" altLang="en-US" dirty="0">
              <a:uFillTx/>
            </a:endParaRPr>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20972619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9019" y="330487"/>
            <a:ext cx="10515600" cy="1325563"/>
          </a:xfrm>
        </p:spPr>
        <p:txBody>
          <a:bodyPr/>
          <a:lstStyle/>
          <a:p>
            <a:r>
              <a:rPr kumimoji="1" lang="ja-JP" altLang="en-US" dirty="0" smtClean="0"/>
              <a:t>クラスター分析</a:t>
            </a:r>
            <a:endParaRPr kumimoji="1" lang="ja-JP" altLang="en-US" dirty="0"/>
          </a:p>
        </p:txBody>
      </p:sp>
      <p:sp>
        <p:nvSpPr>
          <p:cNvPr id="3" name="コンテンツ プレースホルダー 2"/>
          <p:cNvSpPr>
            <a:spLocks noGrp="1"/>
          </p:cNvSpPr>
          <p:nvPr>
            <p:ph idx="1"/>
          </p:nvPr>
        </p:nvSpPr>
        <p:spPr>
          <a:xfrm>
            <a:off x="5303057" y="626195"/>
            <a:ext cx="3471196" cy="386861"/>
          </a:xfrm>
        </p:spPr>
        <p:txBody>
          <a:bodyPr>
            <a:noAutofit/>
          </a:bodyPr>
          <a:lstStyle/>
          <a:p>
            <a:pPr marL="0" indent="0">
              <a:buNone/>
            </a:pPr>
            <a:r>
              <a:rPr lang="en-US" altLang="ja-JP" sz="1600" dirty="0" smtClean="0"/>
              <a:t>※4</a:t>
            </a:r>
            <a:r>
              <a:rPr lang="ja-JP" altLang="en-US" sz="1600" dirty="0" err="1" smtClean="0"/>
              <a:t>つの</a:t>
            </a:r>
            <a:r>
              <a:rPr lang="ja-JP" altLang="en-US" sz="1600" dirty="0" smtClean="0"/>
              <a:t>下位尺度得点を使用した</a:t>
            </a:r>
            <a:endParaRPr kumimoji="1" lang="ja-JP" altLang="en-US" sz="1600" dirty="0"/>
          </a:p>
        </p:txBody>
      </p:sp>
      <p:pic>
        <p:nvPicPr>
          <p:cNvPr id="4" name="Picture 4"/>
          <p:cNvPicPr>
            <a:picLocks noChangeAspect="1" noChangeArrowheads="1"/>
          </p:cNvPicPr>
          <p:nvPr/>
        </p:nvPicPr>
        <p:blipFill>
          <a:blip r:embed="rId2" cstate="print"/>
          <a:srcRect/>
          <a:stretch>
            <a:fillRect/>
          </a:stretch>
        </p:blipFill>
        <p:spPr bwMode="auto">
          <a:xfrm>
            <a:off x="193339" y="1268830"/>
            <a:ext cx="3510050" cy="4675329"/>
          </a:xfrm>
          <a:prstGeom prst="rect">
            <a:avLst/>
          </a:prstGeom>
          <a:noFill/>
          <a:ln w="1">
            <a:noFill/>
            <a:miter lim="800000"/>
            <a:headEnd/>
            <a:tailEnd type="none" w="med" len="med"/>
          </a:ln>
          <a:effectLst/>
        </p:spPr>
      </p:pic>
      <p:cxnSp>
        <p:nvCxnSpPr>
          <p:cNvPr id="6" name="直線コネクタ 5"/>
          <p:cNvCxnSpPr/>
          <p:nvPr/>
        </p:nvCxnSpPr>
        <p:spPr>
          <a:xfrm>
            <a:off x="2189963" y="3113405"/>
            <a:ext cx="35169" cy="266406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690691" y="6163144"/>
            <a:ext cx="4010393" cy="369332"/>
          </a:xfrm>
          <a:prstGeom prst="rect">
            <a:avLst/>
          </a:prstGeom>
          <a:noFill/>
        </p:spPr>
        <p:txBody>
          <a:bodyPr wrap="square" rtlCol="0">
            <a:spAutoFit/>
          </a:bodyPr>
          <a:lstStyle/>
          <a:p>
            <a:r>
              <a:rPr kumimoji="1" lang="ja-JP" altLang="en-US" b="1" u="sng" dirty="0" smtClean="0"/>
              <a:t>クラスター数は</a:t>
            </a:r>
            <a:r>
              <a:rPr kumimoji="1" lang="en-US" altLang="ja-JP" b="1" u="sng" dirty="0" smtClean="0"/>
              <a:t>2</a:t>
            </a:r>
            <a:r>
              <a:rPr lang="ja-JP" altLang="en-US" b="1" u="sng" dirty="0" smtClean="0"/>
              <a:t>とする</a:t>
            </a:r>
            <a:endParaRPr kumimoji="1" lang="ja-JP" altLang="en-US" b="1" u="sng" dirty="0"/>
          </a:p>
        </p:txBody>
      </p:sp>
      <p:sp>
        <p:nvSpPr>
          <p:cNvPr id="25" name="四角形吹き出し 24"/>
          <p:cNvSpPr/>
          <p:nvPr/>
        </p:nvSpPr>
        <p:spPr>
          <a:xfrm>
            <a:off x="5977219" y="1245193"/>
            <a:ext cx="4476966" cy="1240708"/>
          </a:xfrm>
          <a:prstGeom prst="wedgeRectCallout">
            <a:avLst>
              <a:gd name="adj1" fmla="val -30869"/>
              <a:gd name="adj2" fmla="val 77143"/>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6024170" y="1411835"/>
            <a:ext cx="4607435" cy="923330"/>
          </a:xfrm>
          <a:prstGeom prst="rect">
            <a:avLst/>
          </a:prstGeom>
          <a:noFill/>
        </p:spPr>
        <p:txBody>
          <a:bodyPr wrap="square" rtlCol="0">
            <a:spAutoFit/>
          </a:bodyPr>
          <a:lstStyle/>
          <a:p>
            <a:r>
              <a:rPr lang="ja-JP" altLang="en-US" dirty="0"/>
              <a:t>全体</a:t>
            </a:r>
            <a:r>
              <a:rPr lang="ja-JP" altLang="en-US" dirty="0" smtClean="0"/>
              <a:t>の下位尺度</a:t>
            </a:r>
            <a:r>
              <a:rPr lang="ja-JP" altLang="en-US" dirty="0"/>
              <a:t>得点</a:t>
            </a:r>
            <a:r>
              <a:rPr lang="ja-JP" altLang="en-US" dirty="0" smtClean="0"/>
              <a:t>が</a:t>
            </a:r>
            <a:endParaRPr lang="en-US" altLang="ja-JP" dirty="0" smtClean="0"/>
          </a:p>
          <a:p>
            <a:r>
              <a:rPr lang="ja-JP" altLang="en-US" dirty="0" smtClean="0"/>
              <a:t>・</a:t>
            </a:r>
            <a:r>
              <a:rPr lang="ja-JP" altLang="en-US" u="sng" dirty="0"/>
              <a:t>低いグループ</a:t>
            </a:r>
            <a:r>
              <a:rPr lang="ja-JP" altLang="en-US" dirty="0"/>
              <a:t>をクラスター</a:t>
            </a:r>
            <a:r>
              <a:rPr lang="en-US" altLang="ja-JP" b="1" dirty="0"/>
              <a:t>1</a:t>
            </a:r>
          </a:p>
          <a:p>
            <a:r>
              <a:rPr kumimoji="1" lang="ja-JP" altLang="en-US" dirty="0" smtClean="0"/>
              <a:t>・</a:t>
            </a:r>
            <a:r>
              <a:rPr lang="ja-JP" altLang="en-US" u="sng" dirty="0"/>
              <a:t>高いグループを</a:t>
            </a:r>
            <a:r>
              <a:rPr lang="ja-JP" altLang="en-US" dirty="0" smtClean="0"/>
              <a:t>クラスター</a:t>
            </a:r>
            <a:r>
              <a:rPr lang="en-US" altLang="ja-JP" b="1" dirty="0" smtClean="0"/>
              <a:t>2</a:t>
            </a:r>
            <a:r>
              <a:rPr lang="ja-JP" altLang="en-US" b="1" dirty="0" smtClean="0"/>
              <a:t>　</a:t>
            </a:r>
            <a:r>
              <a:rPr lang="ja-JP" altLang="en-US" dirty="0" smtClean="0"/>
              <a:t>とする。</a:t>
            </a:r>
            <a:endParaRPr kumimoji="1" lang="ja-JP" altLang="en-US" dirty="0"/>
          </a:p>
        </p:txBody>
      </p:sp>
      <p:sp>
        <p:nvSpPr>
          <p:cNvPr id="40" name="テキスト ボックス 39"/>
          <p:cNvSpPr txBox="1"/>
          <p:nvPr/>
        </p:nvSpPr>
        <p:spPr>
          <a:xfrm>
            <a:off x="8843390" y="5217836"/>
            <a:ext cx="4174769" cy="369332"/>
          </a:xfrm>
          <a:prstGeom prst="rect">
            <a:avLst/>
          </a:prstGeom>
          <a:noFill/>
        </p:spPr>
        <p:txBody>
          <a:bodyPr wrap="square" rtlCol="0">
            <a:spAutoFit/>
          </a:bodyPr>
          <a:lstStyle/>
          <a:p>
            <a:r>
              <a:rPr kumimoji="1" lang="ja-JP" altLang="en-US" dirty="0" smtClean="0"/>
              <a:t>→</a:t>
            </a:r>
            <a:r>
              <a:rPr kumimoji="1" lang="en-US" altLang="ja-JP" dirty="0" smtClean="0"/>
              <a:t>1</a:t>
            </a:r>
            <a:r>
              <a:rPr kumimoji="1" lang="ja-JP" altLang="en-US" dirty="0" smtClean="0"/>
              <a:t>％水準で</a:t>
            </a:r>
            <a:r>
              <a:rPr lang="ja-JP" altLang="en-US" dirty="0" smtClean="0"/>
              <a:t>全て有意である</a:t>
            </a:r>
            <a:endParaRPr kumimoji="1" lang="ja-JP" altLang="en-US" dirty="0"/>
          </a:p>
        </p:txBody>
      </p:sp>
      <p:pic>
        <p:nvPicPr>
          <p:cNvPr id="43" name="図 42" descr="画面の領域"/>
          <p:cNvPicPr>
            <a:picLocks noChangeAspect="1"/>
          </p:cNvPicPr>
          <p:nvPr/>
        </p:nvPicPr>
        <p:blipFill rotWithShape="1">
          <a:blip r:embed="rId3">
            <a:extLst>
              <a:ext uri="{28A0092B-C50C-407E-A947-70E740481C1C}">
                <a14:useLocalDpi xmlns:a14="http://schemas.microsoft.com/office/drawing/2010/main" val="0"/>
              </a:ext>
            </a:extLst>
          </a:blip>
          <a:srcRect l="1" r="-323" b="934"/>
          <a:stretch/>
        </p:blipFill>
        <p:spPr>
          <a:xfrm>
            <a:off x="3847679" y="2905313"/>
            <a:ext cx="2613489" cy="3704653"/>
          </a:xfrm>
          <a:prstGeom prst="rect">
            <a:avLst/>
          </a:prstGeom>
        </p:spPr>
      </p:pic>
      <p:pic>
        <p:nvPicPr>
          <p:cNvPr id="44" name="図 43"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1367" y="2905313"/>
            <a:ext cx="2552886" cy="3704653"/>
          </a:xfrm>
          <a:prstGeom prst="rect">
            <a:avLst/>
          </a:prstGeom>
        </p:spPr>
      </p:pic>
      <p:grpSp>
        <p:nvGrpSpPr>
          <p:cNvPr id="5" name="グループ化 4"/>
          <p:cNvGrpSpPr/>
          <p:nvPr/>
        </p:nvGrpSpPr>
        <p:grpSpPr>
          <a:xfrm>
            <a:off x="9044151" y="3740526"/>
            <a:ext cx="4344059" cy="1409826"/>
            <a:chOff x="5560175" y="1703579"/>
            <a:chExt cx="4344059" cy="1409826"/>
          </a:xfrm>
        </p:grpSpPr>
        <p:sp>
          <p:nvSpPr>
            <p:cNvPr id="41" name="テキスト ボックス 40"/>
            <p:cNvSpPr txBox="1"/>
            <p:nvPr/>
          </p:nvSpPr>
          <p:spPr>
            <a:xfrm>
              <a:off x="5973937" y="1771063"/>
              <a:ext cx="3930297" cy="1200329"/>
            </a:xfrm>
            <a:prstGeom prst="rect">
              <a:avLst/>
            </a:prstGeom>
            <a:noFill/>
          </p:spPr>
          <p:txBody>
            <a:bodyPr wrap="square" rtlCol="0">
              <a:spAutoFit/>
            </a:bodyPr>
            <a:lstStyle/>
            <a:p>
              <a:r>
                <a:rPr kumimoji="1" lang="ja-JP" altLang="en-US" dirty="0" smtClean="0"/>
                <a:t>自尊心平均　</a:t>
              </a:r>
              <a:r>
                <a:rPr kumimoji="1" lang="en-US" altLang="ja-JP" dirty="0" smtClean="0"/>
                <a:t>.000</a:t>
              </a:r>
              <a:endParaRPr lang="en-US" altLang="ja-JP" dirty="0"/>
            </a:p>
            <a:p>
              <a:r>
                <a:rPr kumimoji="1" lang="ja-JP" altLang="en-US" dirty="0" smtClean="0"/>
                <a:t>革新平均</a:t>
              </a:r>
              <a:r>
                <a:rPr lang="ja-JP" altLang="en-US" dirty="0"/>
                <a:t>　</a:t>
              </a:r>
              <a:r>
                <a:rPr lang="ja-JP" altLang="en-US" dirty="0" smtClean="0"/>
                <a:t>　</a:t>
              </a:r>
              <a:r>
                <a:rPr kumimoji="1" lang="en-US" altLang="ja-JP" dirty="0" smtClean="0"/>
                <a:t>.000</a:t>
              </a:r>
            </a:p>
            <a:p>
              <a:r>
                <a:rPr lang="ja-JP" altLang="en-US" dirty="0" smtClean="0"/>
                <a:t>品質平均　　</a:t>
              </a:r>
              <a:r>
                <a:rPr lang="en-US" altLang="ja-JP" dirty="0" smtClean="0"/>
                <a:t>.007</a:t>
              </a:r>
            </a:p>
            <a:p>
              <a:r>
                <a:rPr kumimoji="1" lang="ja-JP" altLang="en-US" dirty="0" smtClean="0"/>
                <a:t>情報平均　　</a:t>
              </a:r>
              <a:r>
                <a:rPr kumimoji="1" lang="en-US" altLang="ja-JP" dirty="0" smtClean="0"/>
                <a:t>.000</a:t>
              </a:r>
            </a:p>
          </p:txBody>
        </p:sp>
        <p:sp>
          <p:nvSpPr>
            <p:cNvPr id="42" name="右大かっこ 41"/>
            <p:cNvSpPr/>
            <p:nvPr/>
          </p:nvSpPr>
          <p:spPr>
            <a:xfrm>
              <a:off x="7808255" y="1703579"/>
              <a:ext cx="247650" cy="1334949"/>
            </a:xfrm>
            <a:prstGeom prst="rightBracket">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5" name="テキスト ボックス 44"/>
            <p:cNvSpPr txBox="1"/>
            <p:nvPr/>
          </p:nvSpPr>
          <p:spPr>
            <a:xfrm>
              <a:off x="5560175" y="1753728"/>
              <a:ext cx="430887" cy="1359677"/>
            </a:xfrm>
            <a:prstGeom prst="rect">
              <a:avLst/>
            </a:prstGeom>
            <a:noFill/>
          </p:spPr>
          <p:txBody>
            <a:bodyPr vert="eaVert" wrap="square" rtlCol="0">
              <a:spAutoFit/>
            </a:bodyPr>
            <a:lstStyle/>
            <a:p>
              <a:r>
                <a:rPr kumimoji="1" lang="en-US" altLang="ja-JP" sz="1600" dirty="0" smtClean="0"/>
                <a:t>【</a:t>
              </a:r>
              <a:r>
                <a:rPr kumimoji="1" lang="ja-JP" altLang="en-US" sz="1600" dirty="0" smtClean="0"/>
                <a:t>分散分析</a:t>
              </a:r>
              <a:r>
                <a:rPr kumimoji="1" lang="en-US" altLang="ja-JP" sz="1600" dirty="0" smtClean="0"/>
                <a:t>】</a:t>
              </a:r>
              <a:endParaRPr kumimoji="1" lang="ja-JP" altLang="en-US" sz="1600" dirty="0"/>
            </a:p>
          </p:txBody>
        </p:sp>
      </p:grpSp>
      <p:sp>
        <p:nvSpPr>
          <p:cNvPr id="7" name="スライド番号プレースホルダー 6"/>
          <p:cNvSpPr>
            <a:spLocks noGrp="1"/>
          </p:cNvSpPr>
          <p:nvPr>
            <p:ph type="sldNum" sz="quarter" idx="12"/>
          </p:nvPr>
        </p:nvSpPr>
        <p:spPr/>
        <p:txBody>
          <a:bodyPr/>
          <a:lstStyle/>
          <a:p>
            <a:fld id="{2AA69C73-8DE1-4D3E-BC74-44635FA0176F}" type="slidenum">
              <a:rPr lang="ja-JP" altLang="en-US" smtClean="0">
                <a:uFillTx/>
              </a:rPr>
              <a:pPr/>
              <a:t>47</a:t>
            </a:fld>
            <a:endParaRPr lang="ja-JP" altLang="en-US"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30492617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07617" y="250501"/>
            <a:ext cx="11382868" cy="1492132"/>
          </a:xfrm>
        </p:spPr>
        <p:txBody>
          <a:bodyPr/>
          <a:lstStyle/>
          <a:p>
            <a:r>
              <a:rPr kumimoji="1" lang="ja-JP" altLang="en-US" sz="4400" dirty="0" smtClean="0">
                <a:uFillTx/>
              </a:rPr>
              <a:t>分析結果・仮説①</a:t>
            </a:r>
            <a:r>
              <a:rPr lang="ja-JP" altLang="en-US" sz="2400" dirty="0">
                <a:solidFill>
                  <a:srgbClr val="000000"/>
                </a:solidFill>
                <a:uFillTx/>
              </a:rPr>
              <a:t>順序プロビット分析結果</a:t>
            </a:r>
            <a:r>
              <a:rPr lang="en-US" altLang="ja-JP" sz="2400" dirty="0">
                <a:solidFill>
                  <a:srgbClr val="000000"/>
                </a:solidFill>
                <a:uFillTx/>
              </a:rPr>
              <a:t>(</a:t>
            </a:r>
            <a:r>
              <a:rPr lang="ja-JP" altLang="en-US" sz="2400" dirty="0">
                <a:solidFill>
                  <a:srgbClr val="000000"/>
                </a:solidFill>
                <a:uFillTx/>
              </a:rPr>
              <a:t>クラスター</a:t>
            </a:r>
            <a:r>
              <a:rPr lang="en-US" altLang="ja-JP" sz="2400" dirty="0">
                <a:solidFill>
                  <a:srgbClr val="000000"/>
                </a:solidFill>
                <a:uFillTx/>
              </a:rPr>
              <a:t>1)</a:t>
            </a:r>
            <a:endParaRPr kumimoji="1" lang="ja-JP" altLang="en-US" dirty="0">
              <a:uFillTx/>
            </a:endParaRPr>
          </a:p>
        </p:txBody>
      </p:sp>
      <p:graphicFrame>
        <p:nvGraphicFramePr>
          <p:cNvPr id="6" name="表 5"/>
          <p:cNvGraphicFramePr>
            <a:graphicFrameLocks noGrp="1"/>
          </p:cNvGraphicFramePr>
          <p:nvPr/>
        </p:nvGraphicFramePr>
        <p:xfrm>
          <a:off x="2649593" y="1448157"/>
          <a:ext cx="6171845" cy="2272764"/>
        </p:xfrm>
        <a:graphic>
          <a:graphicData uri="http://schemas.openxmlformats.org/drawingml/2006/table">
            <a:tbl>
              <a:tblPr firstRow="1" bandRow="1">
                <a:tableStyleId>{5C22544A-7EE6-4342-B048-85BDC9FD1C3A}</a:tableStyleId>
              </a:tblPr>
              <a:tblGrid>
                <a:gridCol w="933789"/>
                <a:gridCol w="1333045"/>
                <a:gridCol w="1379090"/>
                <a:gridCol w="1276639"/>
                <a:gridCol w="1249282"/>
              </a:tblGrid>
              <a:tr h="470932">
                <a:tc rowSpan="2">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0458">
                <a:tc vMerge="1">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0458">
                <a:tc>
                  <a:txBody>
                    <a:bodyPr/>
                    <a:lstStyle/>
                    <a:p>
                      <a:r>
                        <a:rPr kumimoji="1" lang="en-US" altLang="ja-JP" b="1" dirty="0" smtClean="0">
                          <a:uFillTx/>
                        </a:rPr>
                        <a:t>1-a.1</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-0.01582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kern="1200" dirty="0" smtClean="0">
                          <a:solidFill>
                            <a:schemeClr val="dk1"/>
                          </a:solidFill>
                          <a:effectLst/>
                          <a:uFillTx/>
                          <a:latin typeface="+mn-lt"/>
                          <a:ea typeface="+mn-ea"/>
                          <a:cs typeface="+mn-cs"/>
                        </a:rPr>
                        <a:t>-0.1180</a:t>
                      </a:r>
                      <a:endParaRPr kumimoji="1" lang="ja-JP" altLang="ja-JP" sz="1800"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-0.33354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u="sng" strike="noStrike" kern="1200" dirty="0" smtClean="0">
                          <a:solidFill>
                            <a:schemeClr val="dk1"/>
                          </a:solidFill>
                          <a:effectLst/>
                          <a:uFillTx/>
                          <a:latin typeface="+mn-lt"/>
                          <a:ea typeface="+mn-ea"/>
                          <a:cs typeface="+mn-cs"/>
                        </a:rPr>
                        <a:t>-2.5007</a:t>
                      </a:r>
                      <a:endParaRPr kumimoji="1" lang="ja-JP" altLang="ja-JP" sz="1800" u="sng" strike="noStrike"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0458">
                <a:tc>
                  <a:txBody>
                    <a:bodyPr/>
                    <a:lstStyle/>
                    <a:p>
                      <a:r>
                        <a:rPr kumimoji="1" lang="en-US" altLang="ja-JP" b="1" dirty="0" smtClean="0">
                          <a:uFillTx/>
                        </a:rPr>
                        <a:t>1-a.2</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-0.05567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kern="1200" dirty="0" smtClean="0">
                          <a:solidFill>
                            <a:schemeClr val="dk1"/>
                          </a:solidFill>
                          <a:effectLst/>
                          <a:uFillTx/>
                          <a:latin typeface="+mn-lt"/>
                          <a:ea typeface="+mn-ea"/>
                          <a:cs typeface="+mn-cs"/>
                        </a:rPr>
                        <a:t> -0.4025</a:t>
                      </a:r>
                      <a:endParaRPr kumimoji="1" lang="ja-JP" altLang="ja-JP" sz="1800"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-0.20825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-1.5581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0458">
                <a:tc>
                  <a:txBody>
                    <a:bodyPr/>
                    <a:lstStyle/>
                    <a:p>
                      <a:r>
                        <a:rPr kumimoji="1" lang="en-US" altLang="ja-JP" b="1" dirty="0" smtClean="0">
                          <a:uFillTx/>
                        </a:rPr>
                        <a:t>1-a.3</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0.005782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kern="1200" dirty="0" smtClean="0">
                          <a:solidFill>
                            <a:schemeClr val="dk1"/>
                          </a:solidFill>
                          <a:effectLst/>
                          <a:uFillTx/>
                          <a:latin typeface="+mn-lt"/>
                          <a:ea typeface="+mn-ea"/>
                          <a:cs typeface="+mn-cs"/>
                        </a:rPr>
                        <a:t>0.04279</a:t>
                      </a:r>
                      <a:endParaRPr kumimoji="1" lang="ja-JP" altLang="ja-JP" sz="1800"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-0.12421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-0.9325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6" name="テキスト ボックス 15"/>
          <p:cNvSpPr txBox="1">
            <a:spLocks/>
          </p:cNvSpPr>
          <p:nvPr/>
        </p:nvSpPr>
        <p:spPr>
          <a:xfrm>
            <a:off x="3676240" y="3945876"/>
            <a:ext cx="4249881" cy="523220"/>
          </a:xfrm>
          <a:prstGeom prst="rect">
            <a:avLst/>
          </a:prstGeom>
          <a:noFill/>
        </p:spPr>
        <p:txBody>
          <a:bodyPr wrap="none" rtlCol="0">
            <a:spAutoFit/>
          </a:bodyPr>
          <a:lstStyle/>
          <a:p>
            <a:r>
              <a:rPr kumimoji="1" lang="ja-JP" altLang="en-US" sz="1400" dirty="0" smtClean="0">
                <a:uFillTx/>
              </a:rPr>
              <a:t>今回は両側検定で</a:t>
            </a:r>
            <a:r>
              <a:rPr kumimoji="1" lang="en-US" altLang="ja-JP" sz="1400" dirty="0" smtClean="0">
                <a:uFillTx/>
              </a:rPr>
              <a:t>10%</a:t>
            </a:r>
            <a:r>
              <a:rPr kumimoji="1" lang="ja-JP" altLang="en-US" sz="1400" dirty="0" smtClean="0">
                <a:uFillTx/>
              </a:rPr>
              <a:t>水準で有意かを判断したため、</a:t>
            </a:r>
            <a:endParaRPr kumimoji="1" lang="en-US" altLang="ja-JP" sz="1400" dirty="0" smtClean="0">
              <a:uFillTx/>
            </a:endParaRPr>
          </a:p>
          <a:p>
            <a:r>
              <a:rPr lang="en-US" altLang="ja-JP" sz="1400" dirty="0">
                <a:uFillTx/>
              </a:rPr>
              <a:t>t</a:t>
            </a:r>
            <a:r>
              <a:rPr lang="ja-JP" altLang="en-US" sz="1400" dirty="0" smtClean="0">
                <a:uFillTx/>
              </a:rPr>
              <a:t>値の絶対値が</a:t>
            </a:r>
            <a:r>
              <a:rPr lang="en-US" altLang="ja-JP" sz="1400" dirty="0" smtClean="0">
                <a:uFillTx/>
              </a:rPr>
              <a:t>1.64</a:t>
            </a:r>
            <a:r>
              <a:rPr lang="ja-JP" altLang="en-US" sz="1400" dirty="0" smtClean="0">
                <a:uFillTx/>
              </a:rPr>
              <a:t>以上で有意である。</a:t>
            </a:r>
            <a:endParaRPr kumimoji="1" lang="ja-JP" altLang="en-US" dirty="0">
              <a:uFillTx/>
            </a:endParaRPr>
          </a:p>
        </p:txBody>
      </p:sp>
      <p:graphicFrame>
        <p:nvGraphicFramePr>
          <p:cNvPr id="7" name="表 6"/>
          <p:cNvGraphicFramePr>
            <a:graphicFrameLocks noGrp="1"/>
          </p:cNvGraphicFramePr>
          <p:nvPr/>
        </p:nvGraphicFramePr>
        <p:xfrm>
          <a:off x="1795595" y="4614921"/>
          <a:ext cx="8367578" cy="1920240"/>
        </p:xfrm>
        <a:graphic>
          <a:graphicData uri="http://schemas.openxmlformats.org/drawingml/2006/table">
            <a:tbl>
              <a:tblPr firstRow="1" bandRow="1">
                <a:tableStyleId>{5C22544A-7EE6-4342-B048-85BDC9FD1C3A}</a:tableStyleId>
              </a:tblPr>
              <a:tblGrid>
                <a:gridCol w="7461129"/>
                <a:gridCol w="906449"/>
              </a:tblGrid>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b="0" i="0" u="none" strike="noStrike" kern="1200" cap="none" spc="0" normalizeH="0" baseline="0" noProof="0" dirty="0" smtClean="0">
                          <a:ln>
                            <a:noFill/>
                          </a:ln>
                          <a:solidFill>
                            <a:srgbClr val="000000"/>
                          </a:solidFill>
                          <a:effectLst/>
                          <a:uFillTx/>
                          <a:latin typeface="+mn-lt"/>
                          <a:ea typeface="+mn-ea"/>
                          <a:cs typeface="+mn-cs"/>
                        </a:rPr>
                        <a:t>1-a.(1)</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品質を重視するほど、　　　警告</a:t>
                      </a:r>
                      <a:r>
                        <a:rPr kumimoji="1" lang="ja-JP" altLang="en-US" sz="1800" b="0" i="0" u="none" strike="noStrike" kern="1200" cap="none" spc="0" normalizeH="0" baseline="0" noProof="0" dirty="0" smtClean="0">
                          <a:ln>
                            <a:noFill/>
                          </a:ln>
                          <a:solidFill>
                            <a:schemeClr val="tx1"/>
                          </a:solidFill>
                          <a:effectLst/>
                          <a:uFillTx/>
                          <a:latin typeface="+mn-lt"/>
                          <a:ea typeface="+mn-ea"/>
                          <a:cs typeface="+mn-cs"/>
                        </a:rPr>
                        <a:t>重視</a:t>
                      </a:r>
                      <a:r>
                        <a:rPr lang="ja-JP" altLang="en-US" b="0" dirty="0" smtClean="0">
                          <a:solidFill>
                            <a:schemeClr val="tx1"/>
                          </a:solidFill>
                          <a:uFillTx/>
                        </a:rPr>
                        <a:t>形式広告　　　を</a:t>
                      </a:r>
                      <a:r>
                        <a:rPr lang="ja-JP" altLang="en-US" b="0" dirty="0" smtClean="0">
                          <a:solidFill>
                            <a:srgbClr val="FF0000"/>
                          </a:solidFill>
                          <a:uFillTx/>
                        </a:rPr>
                        <a:t>高く</a:t>
                      </a:r>
                      <a:r>
                        <a:rPr lang="en-US" altLang="ja-JP" b="0" dirty="0" smtClean="0">
                          <a:solidFill>
                            <a:srgbClr val="FF0000"/>
                          </a:solidFill>
                          <a:uFillTx/>
                        </a:rPr>
                        <a:t>(</a:t>
                      </a:r>
                      <a:r>
                        <a:rPr lang="ja-JP" altLang="en-US" b="0" dirty="0" smtClean="0">
                          <a:solidFill>
                            <a:srgbClr val="FF0000"/>
                          </a:solidFill>
                          <a:uFillTx/>
                        </a:rPr>
                        <a:t>＋</a:t>
                      </a:r>
                      <a:r>
                        <a:rPr lang="en-US" altLang="ja-JP" b="0" dirty="0" smtClean="0">
                          <a:solidFill>
                            <a:srgbClr val="FF0000"/>
                          </a:solidFill>
                          <a:uFillTx/>
                        </a:rPr>
                        <a:t>)</a:t>
                      </a:r>
                      <a:r>
                        <a:rPr lang="ja-JP" altLang="en-US" b="0" dirty="0" smtClean="0">
                          <a:solidFill>
                            <a:schemeClr val="tx1"/>
                          </a:solidFill>
                          <a:uFillTx/>
                        </a:rPr>
                        <a:t>評価する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ja-JP" altLang="en-US" dirty="0" smtClean="0">
                          <a:solidFill>
                            <a:schemeClr val="tx1"/>
                          </a:solidFill>
                          <a:uFillTx/>
                        </a:rPr>
                        <a:t>棄却</a:t>
                      </a:r>
                      <a:endParaRPr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b="0" i="0" u="none" strike="noStrike" kern="1200" cap="none" spc="0" normalizeH="0" baseline="0" noProof="0" dirty="0" smtClean="0">
                          <a:ln>
                            <a:noFill/>
                          </a:ln>
                          <a:solidFill>
                            <a:srgbClr val="000000"/>
                          </a:solidFill>
                          <a:effectLst/>
                          <a:uFillTx/>
                          <a:latin typeface="+mn-lt"/>
                          <a:ea typeface="+mn-ea"/>
                          <a:cs typeface="+mn-cs"/>
                        </a:rPr>
                        <a:t>1-a.</a:t>
                      </a:r>
                      <a:r>
                        <a:rPr lang="en-US" altLang="ja-JP" dirty="0" smtClean="0">
                          <a:uFillTx/>
                        </a:rPr>
                        <a:t>(2)</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　　　　　</a:t>
                      </a:r>
                      <a:r>
                        <a:rPr lang="ja-JP" altLang="ja-JP" b="1" dirty="0" smtClean="0">
                          <a:uFillTx/>
                        </a:rPr>
                        <a:t>〃</a:t>
                      </a:r>
                      <a:r>
                        <a:rPr lang="ja-JP" altLang="en-US" b="1" dirty="0" smtClean="0">
                          <a:uFillTx/>
                        </a:rPr>
                        <a:t>　　　　　　　　</a:t>
                      </a:r>
                      <a:r>
                        <a:rPr lang="ja-JP" altLang="en-US" b="1" baseline="0" dirty="0" smtClean="0">
                          <a:uFillTx/>
                        </a:rPr>
                        <a:t> 　 </a:t>
                      </a:r>
                      <a:r>
                        <a:rPr lang="ja-JP" altLang="en-US" dirty="0" smtClean="0">
                          <a:uFillTx/>
                        </a:rPr>
                        <a:t>データ重視形式広告　</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　　　       </a:t>
                      </a:r>
                      <a:r>
                        <a:rPr lang="ja-JP" altLang="ja-JP" b="1" dirty="0" smtClean="0">
                          <a:uFillTx/>
                        </a:rPr>
                        <a:t>〃</a:t>
                      </a:r>
                      <a:endParaRPr lang="ja-JP" altLang="en-US" dirty="0" smtClean="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FontTx/>
                        <a:buNone/>
                        <a:defRPr>
                          <a:uFillTx/>
                        </a:defRPr>
                      </a:pPr>
                      <a:r>
                        <a:rPr kumimoji="1" lang="ja-JP" altLang="en-US" sz="1800" b="1" i="0" u="none" strike="noStrike" kern="1200" cap="none" spc="0" normalizeH="0" baseline="0" noProof="0" dirty="0" smtClean="0">
                          <a:ln>
                            <a:noFill/>
                          </a:ln>
                          <a:solidFill>
                            <a:srgbClr val="000000"/>
                          </a:solidFill>
                          <a:effectLst/>
                          <a:uFillTx/>
                          <a:latin typeface="+mn-lt"/>
                          <a:ea typeface="+mn-ea"/>
                          <a:cs typeface="+mn-cs"/>
                        </a:rPr>
                        <a:t>棄却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kumimoji="1" lang="en-US" altLang="ja-JP" sz="1800" b="0" i="0" u="none" strike="noStrike" kern="1200" cap="none" spc="0" normalizeH="0" baseline="0" noProof="0" dirty="0" smtClean="0">
                          <a:ln>
                            <a:noFill/>
                          </a:ln>
                          <a:solidFill>
                            <a:srgbClr val="000000"/>
                          </a:solidFill>
                          <a:effectLst/>
                          <a:uFillTx/>
                          <a:latin typeface="+mn-lt"/>
                          <a:ea typeface="+mn-ea"/>
                          <a:cs typeface="+mn-cs"/>
                        </a:rPr>
                        <a:t>1-a.</a:t>
                      </a:r>
                      <a:r>
                        <a:rPr lang="en-US" altLang="ja-JP" dirty="0" smtClean="0">
                          <a:uFillTx/>
                        </a:rPr>
                        <a:t>(3)</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 　　　　  </a:t>
                      </a:r>
                      <a:r>
                        <a:rPr lang="ja-JP" altLang="ja-JP" b="1" dirty="0" smtClean="0">
                          <a:uFillTx/>
                        </a:rPr>
                        <a:t>〃</a:t>
                      </a:r>
                      <a:r>
                        <a:rPr lang="ja-JP" altLang="en-US" b="1" dirty="0" smtClean="0">
                          <a:uFillTx/>
                        </a:rPr>
                        <a:t>　　　　　　　　 </a:t>
                      </a:r>
                      <a:r>
                        <a:rPr lang="ja-JP" altLang="en-US" dirty="0" smtClean="0">
                          <a:uFillTx/>
                        </a:rPr>
                        <a:t>効用・利益重視形式広告　　         </a:t>
                      </a:r>
                      <a:r>
                        <a:rPr lang="ja-JP" altLang="ja-JP" b="1" dirty="0" smtClean="0">
                          <a:uFillTx/>
                        </a:rPr>
                        <a:t>〃</a:t>
                      </a:r>
                      <a:r>
                        <a:rPr lang="ja-JP" altLang="en-US" b="1" dirty="0" smtClean="0">
                          <a:uFillTx/>
                        </a:rPr>
                        <a:t>　</a:t>
                      </a:r>
                      <a:endParaRPr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FontTx/>
                        <a:buNone/>
                        <a:defRPr>
                          <a:uFillTx/>
                        </a:defRPr>
                      </a:pPr>
                      <a:r>
                        <a:rPr kumimoji="1" lang="ja-JP" altLang="en-US" sz="1800" b="1" i="0" u="none" strike="noStrike" kern="1200" cap="none" spc="0" normalizeH="0" baseline="0" noProof="0" dirty="0" smtClean="0">
                          <a:ln>
                            <a:noFill/>
                          </a:ln>
                          <a:solidFill>
                            <a:srgbClr val="000000"/>
                          </a:solidFill>
                          <a:effectLst/>
                          <a:uFillTx/>
                          <a:latin typeface="+mn-lt"/>
                          <a:ea typeface="+mn-ea"/>
                          <a:cs typeface="+mn-cs"/>
                        </a:rPr>
                        <a:t>棄却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スライド番号プレースホルダー 2"/>
          <p:cNvSpPr>
            <a:spLocks noGrp="1"/>
          </p:cNvSpPr>
          <p:nvPr>
            <p:ph type="sldNum" sz="quarter" idx="12"/>
          </p:nvPr>
        </p:nvSpPr>
        <p:spPr/>
        <p:txBody>
          <a:bodyPr/>
          <a:lstStyle/>
          <a:p>
            <a:fld id="{2AA69C73-8DE1-4D3E-BC74-44635FA0176F}" type="slidenum">
              <a:rPr lang="ja-JP" altLang="en-US" smtClean="0">
                <a:uFillTx/>
              </a:rPr>
              <a:pPr/>
              <a:t>48</a:t>
            </a:fld>
            <a:endParaRPr lang="ja-JP" altLang="en-US"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nvGraphicFramePr>
        <p:xfrm>
          <a:off x="3041044" y="1690688"/>
          <a:ext cx="6289072" cy="2214040"/>
        </p:xfrm>
        <a:graphic>
          <a:graphicData uri="http://schemas.openxmlformats.org/drawingml/2006/table">
            <a:tbl>
              <a:tblPr firstRow="1" bandRow="1">
                <a:tableStyleId>{5C22544A-7EE6-4342-B048-85BDC9FD1C3A}</a:tableStyleId>
              </a:tblPr>
              <a:tblGrid>
                <a:gridCol w="951526"/>
                <a:gridCol w="1358365"/>
                <a:gridCol w="1405284"/>
                <a:gridCol w="1300887"/>
                <a:gridCol w="1273010"/>
              </a:tblGrid>
              <a:tr h="442808">
                <a:tc rowSpan="2">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808">
                <a:tc vMerge="1">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808">
                <a:tc>
                  <a:txBody>
                    <a:bodyPr/>
                    <a:lstStyle/>
                    <a:p>
                      <a:r>
                        <a:rPr kumimoji="1" lang="en-US" altLang="ja-JP" b="1" dirty="0" smtClean="0">
                          <a:uFillTx/>
                        </a:rPr>
                        <a:t>1-b</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0.64408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3.5878</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0.55107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3.2255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808">
                <a:tc>
                  <a:txBody>
                    <a:bodyPr/>
                    <a:lstStyle/>
                    <a:p>
                      <a:r>
                        <a:rPr kumimoji="1" lang="en-US" altLang="ja-JP" b="1" dirty="0" smtClean="0">
                          <a:uFillTx/>
                        </a:rPr>
                        <a:t>1-c</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-0.52195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kern="1200" dirty="0" smtClean="0">
                          <a:solidFill>
                            <a:schemeClr val="dk1"/>
                          </a:solidFill>
                          <a:effectLst/>
                          <a:uFillTx/>
                          <a:latin typeface="+mn-lt"/>
                          <a:ea typeface="+mn-ea"/>
                          <a:cs typeface="+mn-cs"/>
                        </a:rPr>
                        <a:t>-2.3304</a:t>
                      </a:r>
                      <a:endParaRPr kumimoji="1" lang="ja-JP" altLang="ja-JP" sz="1800"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-0.32247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-1.4709</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808">
                <a:tc>
                  <a:txBody>
                    <a:bodyPr/>
                    <a:lstStyle/>
                    <a:p>
                      <a:r>
                        <a:rPr kumimoji="1" lang="en-US" altLang="ja-JP" b="1" dirty="0" smtClean="0">
                          <a:uFillTx/>
                        </a:rPr>
                        <a:t>1-d</a:t>
                      </a:r>
                      <a:endParaRPr kumimoji="1" lang="ja-JP" altLang="en-US" b="1"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-0.15205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-0.9057</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-0.27995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a:t>
                      </a:r>
                      <a:r>
                        <a:rPr kumimoji="1" lang="en-US" altLang="ja-JP" sz="1800" u="sng" kern="1200" dirty="0" smtClean="0">
                          <a:solidFill>
                            <a:schemeClr val="dk1"/>
                          </a:solidFill>
                          <a:effectLst/>
                          <a:uFillTx/>
                          <a:latin typeface="+mn-lt"/>
                          <a:ea typeface="+mn-ea"/>
                          <a:cs typeface="+mn-cs"/>
                        </a:rPr>
                        <a:t>-1.7812</a:t>
                      </a:r>
                      <a:endParaRPr kumimoji="1" lang="ja-JP" altLang="en-US" u="sng"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円/楕円 6"/>
          <p:cNvSpPr>
            <a:spLocks/>
          </p:cNvSpPr>
          <p:nvPr/>
        </p:nvSpPr>
        <p:spPr>
          <a:xfrm>
            <a:off x="5297528" y="3004599"/>
            <a:ext cx="1036612" cy="4064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8" name="円/楕円 7"/>
          <p:cNvSpPr>
            <a:spLocks/>
          </p:cNvSpPr>
          <p:nvPr/>
        </p:nvSpPr>
        <p:spPr>
          <a:xfrm>
            <a:off x="5305620" y="2572519"/>
            <a:ext cx="969921" cy="4064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円/楕円 8"/>
          <p:cNvSpPr>
            <a:spLocks/>
          </p:cNvSpPr>
          <p:nvPr/>
        </p:nvSpPr>
        <p:spPr>
          <a:xfrm>
            <a:off x="8030315" y="2574970"/>
            <a:ext cx="969921" cy="4064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graphicFrame>
        <p:nvGraphicFramePr>
          <p:cNvPr id="10" name="表 9"/>
          <p:cNvGraphicFramePr>
            <a:graphicFrameLocks noGrp="1"/>
          </p:cNvGraphicFramePr>
          <p:nvPr>
            <p:extLst>
              <p:ext uri="{D42A27DB-BD31-4B8C-83A1-F6EECF244321}">
                <p14:modId xmlns:p14="http://schemas.microsoft.com/office/powerpoint/2010/main" val="2415045593"/>
              </p:ext>
            </p:extLst>
          </p:nvPr>
        </p:nvGraphicFramePr>
        <p:xfrm>
          <a:off x="1378910" y="4990009"/>
          <a:ext cx="9757663" cy="1188720"/>
        </p:xfrm>
        <a:graphic>
          <a:graphicData uri="http://schemas.openxmlformats.org/drawingml/2006/table">
            <a:tbl>
              <a:tblPr firstRow="1" bandRow="1">
                <a:tableStyleId>{5C22544A-7EE6-4342-B048-85BDC9FD1C3A}</a:tableStyleId>
              </a:tblPr>
              <a:tblGrid>
                <a:gridCol w="8548751"/>
                <a:gridCol w="1208912"/>
              </a:tblGrid>
              <a:tr h="370840">
                <a:tc>
                  <a:txBody>
                    <a:bodyPr/>
                    <a:lstStyle/>
                    <a:p>
                      <a:pPr lvl="0"/>
                      <a:r>
                        <a:rPr lang="en-US" altLang="ja-JP" sz="1800" b="0" dirty="0" smtClean="0">
                          <a:solidFill>
                            <a:srgbClr val="000000"/>
                          </a:solidFill>
                          <a:uFillTx/>
                        </a:rPr>
                        <a:t>1-b.</a:t>
                      </a:r>
                      <a:r>
                        <a:rPr lang="ja-JP" altLang="en-US" sz="1800" b="0" dirty="0" smtClean="0">
                          <a:solidFill>
                            <a:srgbClr val="000000"/>
                          </a:solidFill>
                          <a:uFillTx/>
                        </a:rPr>
                        <a:t>情報探索が活発なほど、　データ重視形式広告　を</a:t>
                      </a:r>
                      <a:r>
                        <a:rPr lang="ja-JP" altLang="en-US" sz="1800" b="0" dirty="0" smtClean="0">
                          <a:solidFill>
                            <a:srgbClr val="FF0000"/>
                          </a:solidFill>
                          <a:uFillTx/>
                        </a:rPr>
                        <a:t>高く</a:t>
                      </a:r>
                      <a:r>
                        <a:rPr lang="en-US" altLang="ja-JP" sz="1800" b="0" dirty="0" smtClean="0">
                          <a:solidFill>
                            <a:srgbClr val="FF0000"/>
                          </a:solidFill>
                          <a:uFillTx/>
                        </a:rPr>
                        <a:t>(</a:t>
                      </a:r>
                      <a:r>
                        <a:rPr lang="ja-JP" altLang="en-US" sz="1800" b="0" dirty="0" smtClean="0">
                          <a:solidFill>
                            <a:srgbClr val="FF0000"/>
                          </a:solidFill>
                          <a:uFillTx/>
                        </a:rPr>
                        <a:t>＋</a:t>
                      </a:r>
                      <a:r>
                        <a:rPr lang="en-US" altLang="ja-JP" sz="1800" b="0" dirty="0" smtClean="0">
                          <a:solidFill>
                            <a:srgbClr val="FF0000"/>
                          </a:solidFill>
                          <a:uFillTx/>
                        </a:rPr>
                        <a:t>)</a:t>
                      </a:r>
                      <a:r>
                        <a:rPr lang="ja-JP" altLang="en-US" sz="1800" b="0" dirty="0" smtClean="0">
                          <a:solidFill>
                            <a:srgbClr val="000000"/>
                          </a:solidFill>
                          <a:uFillTx/>
                        </a:rPr>
                        <a:t>評価する</a:t>
                      </a:r>
                      <a:endParaRPr lang="en-US" altLang="ja-JP" sz="1800" b="0" dirty="0" smtClean="0">
                        <a:solidFill>
                          <a:srgbClr val="000000"/>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000" dirty="0" smtClean="0">
                          <a:solidFill>
                            <a:schemeClr val="tx1"/>
                          </a:solidFill>
                          <a:uFillTx/>
                        </a:rPr>
                        <a:t>支持！</a:t>
                      </a:r>
                      <a:endParaRPr kumimoji="1" lang="ja-JP" altLang="en-US" sz="2000"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b="0" i="0" u="none" strike="noStrike" kern="1200" cap="none" spc="0" normalizeH="0" baseline="0" noProof="0" dirty="0" smtClean="0">
                          <a:ln>
                            <a:noFill/>
                          </a:ln>
                          <a:solidFill>
                            <a:srgbClr val="000000"/>
                          </a:solidFill>
                          <a:effectLst/>
                          <a:uFillTx/>
                          <a:latin typeface="+mn-lt"/>
                          <a:ea typeface="+mn-ea"/>
                          <a:cs typeface="+mn-cs"/>
                        </a:rPr>
                        <a:t>1-c.</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自尊心が高いほど、　警告重視形式広告　を</a:t>
                      </a:r>
                      <a:r>
                        <a:rPr kumimoji="1" lang="ja-JP" altLang="en-US" sz="1800" b="0" i="0" u="none" strike="noStrike" kern="1200" cap="none" spc="0" normalizeH="0" baseline="0" noProof="0" dirty="0" smtClean="0">
                          <a:ln>
                            <a:noFill/>
                          </a:ln>
                          <a:solidFill>
                            <a:srgbClr val="00B0F0"/>
                          </a:solidFill>
                          <a:effectLst/>
                          <a:uFillTx/>
                          <a:latin typeface="+mn-lt"/>
                          <a:ea typeface="+mn-ea"/>
                          <a:cs typeface="+mn-cs"/>
                        </a:rPr>
                        <a:t>低く</a:t>
                      </a:r>
                      <a:r>
                        <a:rPr kumimoji="1" lang="en-US" altLang="ja-JP" sz="1800" b="0" i="0" u="none" strike="noStrike" kern="1200" cap="none" spc="0" normalizeH="0" baseline="0" noProof="0" dirty="0" smtClean="0">
                          <a:ln>
                            <a:noFill/>
                          </a:ln>
                          <a:solidFill>
                            <a:srgbClr val="00B0F0"/>
                          </a:solidFill>
                          <a:effectLst/>
                          <a:uFillTx/>
                          <a:latin typeface="+mn-lt"/>
                          <a:ea typeface="+mn-ea"/>
                          <a:cs typeface="+mn-cs"/>
                        </a:rPr>
                        <a:t>(</a:t>
                      </a:r>
                      <a:r>
                        <a:rPr kumimoji="1" lang="ja-JP" altLang="en-US" sz="1800" b="0" i="0" u="none" strike="noStrike" kern="1200" cap="none" spc="0" normalizeH="0" baseline="0" noProof="0" dirty="0" smtClean="0">
                          <a:ln>
                            <a:noFill/>
                          </a:ln>
                          <a:solidFill>
                            <a:srgbClr val="00B0F0"/>
                          </a:solidFill>
                          <a:effectLst/>
                          <a:uFillTx/>
                          <a:latin typeface="+mn-lt"/>
                          <a:ea typeface="+mn-ea"/>
                          <a:cs typeface="+mn-cs"/>
                        </a:rPr>
                        <a:t>－</a:t>
                      </a:r>
                      <a:r>
                        <a:rPr kumimoji="1" lang="en-US" altLang="ja-JP" sz="1800" b="0" i="0" u="none" strike="noStrike" kern="1200" cap="none" spc="0" normalizeH="0" baseline="0" noProof="0" dirty="0" smtClean="0">
                          <a:ln>
                            <a:noFill/>
                          </a:ln>
                          <a:solidFill>
                            <a:srgbClr val="00B0F0"/>
                          </a:solidFill>
                          <a:effectLst/>
                          <a:uFillTx/>
                          <a:latin typeface="+mn-lt"/>
                          <a:ea typeface="+mn-ea"/>
                          <a:cs typeface="+mn-cs"/>
                        </a:rPr>
                        <a:t>)</a:t>
                      </a:r>
                      <a:r>
                        <a:rPr kumimoji="1" lang="ja-JP" altLang="en-US" sz="1800" b="0" i="0" u="none" strike="noStrike" kern="1200" cap="none" spc="0" normalizeH="0" baseline="0" noProof="0" dirty="0" smtClean="0">
                          <a:ln>
                            <a:noFill/>
                          </a:ln>
                          <a:solidFill>
                            <a:schemeClr val="tx1"/>
                          </a:solidFill>
                          <a:effectLst/>
                          <a:uFillTx/>
                          <a:latin typeface="+mn-lt"/>
                          <a:ea typeface="+mn-ea"/>
                          <a:cs typeface="+mn-cs"/>
                        </a:rPr>
                        <a:t>評</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価する</a:t>
                      </a:r>
                      <a:endParaRPr kumimoji="1" lang="en-US" altLang="ja-JP" sz="1800" b="0" i="0" u="none" strike="noStrike" kern="1200" cap="none" spc="0" normalizeH="0" baseline="0" noProof="0" dirty="0">
                        <a:ln>
                          <a:noFill/>
                        </a:ln>
                        <a:solidFill>
                          <a:srgbClr val="000000"/>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FontTx/>
                        <a:buNone/>
                        <a:defRPr>
                          <a:uFillTx/>
                        </a:defRPr>
                      </a:pPr>
                      <a:r>
                        <a:rPr kumimoji="1" lang="ja-JP" altLang="en-US" sz="2000" b="1" i="0" u="none" strike="noStrike" kern="1200" cap="none" spc="0" normalizeH="0" baseline="0" noProof="0" dirty="0" smtClean="0">
                          <a:ln>
                            <a:noFill/>
                          </a:ln>
                          <a:solidFill>
                            <a:srgbClr val="000000"/>
                          </a:solidFill>
                          <a:effectLst/>
                          <a:uFillTx/>
                          <a:latin typeface="+mn-lt"/>
                          <a:ea typeface="+mn-ea"/>
                          <a:cs typeface="+mn-cs"/>
                        </a:rPr>
                        <a:t>支持！</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b="0" i="0" u="none" strike="noStrike" kern="1200" cap="none" spc="0" normalizeH="0" baseline="0" noProof="0" dirty="0" smtClean="0">
                          <a:ln>
                            <a:noFill/>
                          </a:ln>
                          <a:solidFill>
                            <a:srgbClr val="000000"/>
                          </a:solidFill>
                          <a:effectLst/>
                          <a:uFillTx/>
                          <a:latin typeface="+mn-lt"/>
                          <a:ea typeface="+mn-ea"/>
                          <a:cs typeface="+mn-cs"/>
                        </a:rPr>
                        <a:t>1-d.</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革新を重視する ほど、　ニュース・告知重視形式広告　を</a:t>
                      </a:r>
                      <a:r>
                        <a:rPr kumimoji="1" lang="ja-JP" altLang="en-US" sz="1800" b="0" i="0" u="none" strike="noStrike" kern="1200" cap="none" spc="0" normalizeH="0" baseline="0" noProof="0" dirty="0" smtClean="0">
                          <a:ln>
                            <a:noFill/>
                          </a:ln>
                          <a:solidFill>
                            <a:srgbClr val="FF0000"/>
                          </a:solidFill>
                          <a:effectLst/>
                          <a:uFillTx/>
                          <a:latin typeface="+mn-lt"/>
                          <a:ea typeface="+mn-ea"/>
                          <a:cs typeface="+mn-cs"/>
                        </a:rPr>
                        <a:t>高く</a:t>
                      </a:r>
                      <a:r>
                        <a:rPr kumimoji="1" lang="en-US" altLang="ja-JP" sz="1800" b="0" i="0" u="none" strike="noStrike" kern="1200" cap="none" spc="0" normalizeH="0" baseline="0" noProof="0" dirty="0" smtClean="0">
                          <a:ln>
                            <a:noFill/>
                          </a:ln>
                          <a:solidFill>
                            <a:srgbClr val="FF0000"/>
                          </a:solidFill>
                          <a:effectLst/>
                          <a:uFillTx/>
                          <a:latin typeface="+mn-lt"/>
                          <a:ea typeface="+mn-ea"/>
                          <a:cs typeface="+mn-cs"/>
                        </a:rPr>
                        <a:t>(</a:t>
                      </a:r>
                      <a:r>
                        <a:rPr kumimoji="1" lang="ja-JP" altLang="en-US" sz="1800" b="0" i="0" u="none" strike="noStrike" kern="1200" cap="none" spc="0" normalizeH="0" baseline="0" noProof="0" dirty="0" smtClean="0">
                          <a:ln>
                            <a:noFill/>
                          </a:ln>
                          <a:solidFill>
                            <a:srgbClr val="FF0000"/>
                          </a:solidFill>
                          <a:effectLst/>
                          <a:uFillTx/>
                          <a:latin typeface="+mn-lt"/>
                          <a:ea typeface="+mn-ea"/>
                          <a:cs typeface="+mn-cs"/>
                        </a:rPr>
                        <a:t>＋</a:t>
                      </a:r>
                      <a:r>
                        <a:rPr kumimoji="1" lang="en-US" altLang="ja-JP" sz="1800" b="0" i="0" u="none" strike="noStrike" kern="1200" cap="none" spc="0" normalizeH="0" baseline="0" noProof="0" dirty="0" smtClean="0">
                          <a:ln>
                            <a:noFill/>
                          </a:ln>
                          <a:solidFill>
                            <a:srgbClr val="FF0000"/>
                          </a:solidFill>
                          <a:effectLst/>
                          <a:uFillTx/>
                          <a:latin typeface="+mn-lt"/>
                          <a:ea typeface="+mn-ea"/>
                          <a:cs typeface="+mn-cs"/>
                        </a:rPr>
                        <a:t>)</a:t>
                      </a:r>
                      <a:r>
                        <a:rPr kumimoji="1" lang="ja-JP" altLang="en-US" sz="1800" b="0" i="0" u="none" strike="noStrike" kern="1200" cap="none" spc="0" normalizeH="0" baseline="0" noProof="0" dirty="0" smtClean="0">
                          <a:ln>
                            <a:noFill/>
                          </a:ln>
                          <a:solidFill>
                            <a:srgbClr val="000000"/>
                          </a:solidFill>
                          <a:effectLst/>
                          <a:uFillTx/>
                          <a:latin typeface="+mn-lt"/>
                          <a:ea typeface="+mn-ea"/>
                          <a:cs typeface="+mn-cs"/>
                        </a:rPr>
                        <a:t>評価する</a:t>
                      </a:r>
                      <a:endParaRPr kumimoji="1" lang="en-US" altLang="ja-JP" sz="1800" b="0" i="0" u="none" strike="noStrike" kern="1200" cap="none" spc="0" normalizeH="0" baseline="0" noProof="0" dirty="0" smtClean="0">
                        <a:ln>
                          <a:noFill/>
                        </a:ln>
                        <a:solidFill>
                          <a:srgbClr val="000000"/>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2000" dirty="0" smtClean="0">
                          <a:uFillTx/>
                        </a:rPr>
                        <a:t>棄却</a:t>
                      </a:r>
                      <a:endParaRPr kumimoji="1" lang="ja-JP" altLang="en-US" sz="2000"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1" name="テキスト ボックス 10"/>
          <p:cNvSpPr txBox="1">
            <a:spLocks/>
          </p:cNvSpPr>
          <p:nvPr/>
        </p:nvSpPr>
        <p:spPr>
          <a:xfrm>
            <a:off x="3825710" y="4112930"/>
            <a:ext cx="4249881" cy="523220"/>
          </a:xfrm>
          <a:prstGeom prst="rect">
            <a:avLst/>
          </a:prstGeom>
          <a:noFill/>
        </p:spPr>
        <p:txBody>
          <a:bodyPr wrap="none" rtlCol="0">
            <a:spAutoFit/>
          </a:bodyPr>
          <a:lstStyle/>
          <a:p>
            <a:r>
              <a:rPr kumimoji="1" lang="ja-JP" altLang="en-US" sz="1400" dirty="0" smtClean="0">
                <a:uFillTx/>
              </a:rPr>
              <a:t>今回は両側検定で</a:t>
            </a:r>
            <a:r>
              <a:rPr kumimoji="1" lang="en-US" altLang="ja-JP" sz="1400" dirty="0" smtClean="0">
                <a:uFillTx/>
              </a:rPr>
              <a:t>10%</a:t>
            </a:r>
            <a:r>
              <a:rPr kumimoji="1" lang="ja-JP" altLang="en-US" sz="1400" dirty="0" smtClean="0">
                <a:uFillTx/>
              </a:rPr>
              <a:t>水準で有意かを判断したため、</a:t>
            </a:r>
            <a:endParaRPr kumimoji="1" lang="en-US" altLang="ja-JP" sz="1400" dirty="0" smtClean="0">
              <a:uFillTx/>
            </a:endParaRPr>
          </a:p>
          <a:p>
            <a:r>
              <a:rPr lang="en-US" altLang="ja-JP" sz="1400" dirty="0">
                <a:uFillTx/>
              </a:rPr>
              <a:t>t</a:t>
            </a:r>
            <a:r>
              <a:rPr lang="ja-JP" altLang="en-US" sz="1400" dirty="0" smtClean="0">
                <a:uFillTx/>
              </a:rPr>
              <a:t>値の絶対値が</a:t>
            </a:r>
            <a:r>
              <a:rPr lang="en-US" altLang="ja-JP" sz="1400" dirty="0" smtClean="0">
                <a:uFillTx/>
              </a:rPr>
              <a:t>1.64</a:t>
            </a:r>
            <a:r>
              <a:rPr lang="ja-JP" altLang="en-US" sz="1400" dirty="0" smtClean="0">
                <a:uFillTx/>
              </a:rPr>
              <a:t>以上で有意である。</a:t>
            </a:r>
            <a:endParaRPr kumimoji="1" lang="ja-JP" altLang="en-US" dirty="0">
              <a:uFillTx/>
            </a:endParaRPr>
          </a:p>
        </p:txBody>
      </p:sp>
      <p:sp>
        <p:nvSpPr>
          <p:cNvPr id="12" name="タイトル 3"/>
          <p:cNvSpPr>
            <a:spLocks noGrp="1"/>
          </p:cNvSpPr>
          <p:nvPr>
            <p:ph type="title"/>
          </p:nvPr>
        </p:nvSpPr>
        <p:spPr>
          <a:xfrm>
            <a:off x="407617" y="250501"/>
            <a:ext cx="11382868" cy="1492132"/>
          </a:xfrm>
        </p:spPr>
        <p:txBody>
          <a:bodyPr/>
          <a:lstStyle/>
          <a:p>
            <a:r>
              <a:rPr kumimoji="1" lang="ja-JP" altLang="en-US" sz="4400" dirty="0" smtClean="0">
                <a:uFillTx/>
              </a:rPr>
              <a:t>分析結果・仮説①</a:t>
            </a:r>
            <a:r>
              <a:rPr lang="ja-JP" altLang="en-US" sz="2400" dirty="0">
                <a:solidFill>
                  <a:srgbClr val="000000"/>
                </a:solidFill>
                <a:uFillTx/>
              </a:rPr>
              <a:t>順序プロビット分析結果</a:t>
            </a:r>
            <a:r>
              <a:rPr lang="en-US" altLang="ja-JP" sz="2400" dirty="0">
                <a:solidFill>
                  <a:srgbClr val="000000"/>
                </a:solidFill>
                <a:uFillTx/>
              </a:rPr>
              <a:t>(</a:t>
            </a:r>
            <a:r>
              <a:rPr lang="ja-JP" altLang="en-US" sz="2400" dirty="0">
                <a:solidFill>
                  <a:srgbClr val="000000"/>
                </a:solidFill>
                <a:uFillTx/>
              </a:rPr>
              <a:t>クラスター</a:t>
            </a:r>
            <a:r>
              <a:rPr lang="en-US" altLang="ja-JP" sz="2400" dirty="0">
                <a:solidFill>
                  <a:srgbClr val="000000"/>
                </a:solidFill>
                <a:uFillTx/>
              </a:rPr>
              <a:t>1)</a:t>
            </a:r>
            <a:endParaRPr kumimoji="1" lang="ja-JP" altLang="en-US" dirty="0">
              <a:uFillTx/>
            </a:endParaRPr>
          </a:p>
        </p:txBody>
      </p:sp>
      <p:sp>
        <p:nvSpPr>
          <p:cNvPr id="6" name="スライド番号プレースホルダー 5"/>
          <p:cNvSpPr>
            <a:spLocks noGrp="1"/>
          </p:cNvSpPr>
          <p:nvPr>
            <p:ph type="sldNum" sz="quarter" idx="12"/>
          </p:nvPr>
        </p:nvSpPr>
        <p:spPr/>
        <p:txBody>
          <a:bodyPr/>
          <a:lstStyle/>
          <a:p>
            <a:fld id="{2AA69C73-8DE1-4D3E-BC74-44635FA0176F}" type="slidenum">
              <a:rPr lang="ja-JP" altLang="en-US" smtClean="0">
                <a:uFillTx/>
              </a:rPr>
              <a:pPr/>
              <a:t>49</a:t>
            </a:fld>
            <a:endParaRPr lang="ja-JP" altLang="en-US" dirty="0">
              <a:uFillTx/>
            </a:endParaRPr>
          </a:p>
        </p:txBody>
      </p:sp>
      <p:sp>
        <p:nvSpPr>
          <p:cNvPr id="2" name="日付プレースホルダー 1"/>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a:spLocks/>
          </p:cNvSpPr>
          <p:nvPr/>
        </p:nvSpPr>
        <p:spPr>
          <a:xfrm>
            <a:off x="1381540" y="5247980"/>
            <a:ext cx="8975035" cy="82612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2" name="タイトル 1"/>
          <p:cNvSpPr>
            <a:spLocks noGrp="1"/>
          </p:cNvSpPr>
          <p:nvPr>
            <p:ph type="title"/>
          </p:nvPr>
        </p:nvSpPr>
        <p:spPr>
          <a:xfrm>
            <a:off x="376550" y="258495"/>
            <a:ext cx="10178322" cy="1492132"/>
          </a:xfrm>
        </p:spPr>
        <p:txBody>
          <a:bodyPr/>
          <a:lstStyle/>
          <a:p>
            <a:r>
              <a:rPr kumimoji="1" lang="ja-JP" altLang="en-US" dirty="0">
                <a:uFillTx/>
              </a:rPr>
              <a:t>現状分析①</a:t>
            </a:r>
            <a:r>
              <a:rPr kumimoji="1" lang="ja-JP" altLang="en-US" dirty="0" smtClean="0">
                <a:uFillTx/>
              </a:rPr>
              <a:t>（シニア事例）</a:t>
            </a:r>
            <a:endParaRPr kumimoji="1" lang="ja-JP" altLang="en-US" dirty="0">
              <a:uFillTx/>
            </a:endParaRPr>
          </a:p>
        </p:txBody>
      </p:sp>
      <p:sp>
        <p:nvSpPr>
          <p:cNvPr id="6" name="正方形/長方形 5"/>
          <p:cNvSpPr>
            <a:spLocks/>
          </p:cNvSpPr>
          <p:nvPr/>
        </p:nvSpPr>
        <p:spPr>
          <a:xfrm>
            <a:off x="452604" y="1280378"/>
            <a:ext cx="10649407" cy="2739211"/>
          </a:xfrm>
          <a:prstGeom prst="rect">
            <a:avLst/>
          </a:prstGeom>
          <a:ln w="38100">
            <a:solidFill>
              <a:srgbClr val="00B0F0"/>
            </a:solidFill>
          </a:ln>
        </p:spPr>
        <p:txBody>
          <a:bodyPr wrap="square">
            <a:spAutoFit/>
          </a:bodyPr>
          <a:lstStyle/>
          <a:p>
            <a:r>
              <a:rPr lang="ja-JP" altLang="en-US" sz="2200" u="sng" dirty="0">
                <a:uFillTx/>
              </a:rPr>
              <a:t>オズ･インターナショナル：</a:t>
            </a:r>
            <a:r>
              <a:rPr lang="en-US" altLang="ja-JP" sz="2200" u="sng" dirty="0">
                <a:uFillTx/>
              </a:rPr>
              <a:t>｢</a:t>
            </a:r>
            <a:r>
              <a:rPr lang="ja-JP" altLang="en-US" sz="2200" u="sng" dirty="0">
                <a:uFillTx/>
              </a:rPr>
              <a:t>アイフォーエバーヤング</a:t>
            </a:r>
            <a:r>
              <a:rPr lang="en-US" altLang="ja-JP" sz="2200" u="sng" dirty="0">
                <a:uFillTx/>
              </a:rPr>
              <a:t>｣</a:t>
            </a:r>
            <a:endParaRPr lang="ja-JP" altLang="en-US" sz="2200" u="sng" dirty="0">
              <a:uFillTx/>
            </a:endParaRPr>
          </a:p>
          <a:p>
            <a:r>
              <a:rPr lang="ja-JP" altLang="en-US" sz="2200" dirty="0" smtClean="0">
                <a:uFillTx/>
              </a:rPr>
              <a:t>　サイトトップ</a:t>
            </a:r>
            <a:r>
              <a:rPr lang="ja-JP" altLang="en-US" sz="2200" dirty="0">
                <a:uFillTx/>
              </a:rPr>
              <a:t>には</a:t>
            </a:r>
            <a:r>
              <a:rPr lang="ja-JP" altLang="en-US" sz="2200" b="1" dirty="0">
                <a:uFillTx/>
              </a:rPr>
              <a:t>シニアの写真を多数</a:t>
            </a:r>
            <a:r>
              <a:rPr lang="ja-JP" altLang="en-US" sz="2200" dirty="0">
                <a:uFillTx/>
              </a:rPr>
              <a:t>掲載</a:t>
            </a:r>
            <a:r>
              <a:rPr lang="ja-JP" altLang="en-US" sz="2200" dirty="0" smtClean="0">
                <a:uFillTx/>
              </a:rPr>
              <a:t>したが、</a:t>
            </a:r>
            <a:r>
              <a:rPr lang="ja-JP" altLang="en-US" sz="2200" b="1" dirty="0" smtClean="0">
                <a:uFillTx/>
              </a:rPr>
              <a:t>反応</a:t>
            </a:r>
            <a:r>
              <a:rPr lang="ja-JP" altLang="en-US" sz="2200" b="1" dirty="0">
                <a:uFillTx/>
              </a:rPr>
              <a:t>は芳しくなかった</a:t>
            </a:r>
            <a:r>
              <a:rPr lang="ja-JP" altLang="en-US" sz="2200" dirty="0" smtClean="0">
                <a:uFillTx/>
              </a:rPr>
              <a:t>。　</a:t>
            </a:r>
            <a:endParaRPr lang="en-US" altLang="ja-JP" sz="2200" dirty="0" smtClean="0">
              <a:uFillTx/>
            </a:endParaRPr>
          </a:p>
          <a:p>
            <a:r>
              <a:rPr lang="ja-JP" altLang="en-US" sz="2200" dirty="0">
                <a:uFillTx/>
              </a:rPr>
              <a:t>　</a:t>
            </a:r>
            <a:r>
              <a:rPr lang="ja-JP" altLang="en-US" sz="2200" dirty="0" smtClean="0">
                <a:uFillTx/>
              </a:rPr>
              <a:t>サイト名</a:t>
            </a:r>
            <a:r>
              <a:rPr lang="ja-JP" altLang="en-US" sz="2200" dirty="0">
                <a:uFillTx/>
              </a:rPr>
              <a:t>を改め、シニア向けと感じさせないデザインに変更。</a:t>
            </a:r>
            <a:endParaRPr lang="en-US" altLang="ja-JP" sz="2200" dirty="0">
              <a:uFillTx/>
            </a:endParaRPr>
          </a:p>
          <a:p>
            <a:endParaRPr lang="en-US" altLang="ja-JP" sz="2200" dirty="0">
              <a:uFillTx/>
            </a:endParaRPr>
          </a:p>
          <a:p>
            <a:r>
              <a:rPr lang="ja-JP" altLang="en-US" sz="2200" u="sng" dirty="0">
                <a:uFillTx/>
              </a:rPr>
              <a:t>ゴールド･バイオリン：「便利グッズ」</a:t>
            </a:r>
          </a:p>
          <a:p>
            <a:r>
              <a:rPr lang="ja-JP" altLang="en-US" sz="2200" dirty="0" smtClean="0">
                <a:uFillTx/>
              </a:rPr>
              <a:t>　杖</a:t>
            </a:r>
            <a:r>
              <a:rPr lang="ja-JP" altLang="en-US" sz="2200" dirty="0">
                <a:uFillTx/>
              </a:rPr>
              <a:t>をおしゃれな</a:t>
            </a:r>
            <a:r>
              <a:rPr lang="en-US" altLang="ja-JP" sz="2200" dirty="0">
                <a:uFillTx/>
              </a:rPr>
              <a:t>｢</a:t>
            </a:r>
            <a:r>
              <a:rPr lang="ja-JP" altLang="en-US" sz="2200" dirty="0">
                <a:uFillTx/>
              </a:rPr>
              <a:t>アクセサリー</a:t>
            </a:r>
            <a:r>
              <a:rPr lang="en-US" altLang="ja-JP" sz="2200" dirty="0">
                <a:uFillTx/>
              </a:rPr>
              <a:t>｣</a:t>
            </a:r>
            <a:r>
              <a:rPr lang="ja-JP" altLang="en-US" sz="2200" dirty="0">
                <a:uFillTx/>
              </a:rPr>
              <a:t>として見せるデザインに</a:t>
            </a:r>
            <a:endParaRPr lang="en-US" altLang="ja-JP" sz="2200" dirty="0">
              <a:uFillTx/>
            </a:endParaRPr>
          </a:p>
          <a:p>
            <a:r>
              <a:rPr lang="ja-JP" altLang="en-US" sz="2200" dirty="0">
                <a:uFillTx/>
              </a:rPr>
              <a:t>　</a:t>
            </a:r>
            <a:r>
              <a:rPr lang="ja-JP" altLang="en-US" sz="2200" b="1" dirty="0">
                <a:uFillTx/>
              </a:rPr>
              <a:t>シニア向けという表現は一切</a:t>
            </a:r>
            <a:r>
              <a:rPr lang="ja-JP" altLang="en-US" sz="2200" b="1" dirty="0" smtClean="0">
                <a:uFillTx/>
              </a:rPr>
              <a:t>しない</a:t>
            </a:r>
            <a:r>
              <a:rPr lang="ja-JP" altLang="en-US" sz="2200" dirty="0" smtClean="0">
                <a:uFillTx/>
              </a:rPr>
              <a:t>で成功した。</a:t>
            </a:r>
            <a:endParaRPr lang="en-US" altLang="ja-JP" sz="2200" dirty="0">
              <a:uFillTx/>
            </a:endParaRPr>
          </a:p>
          <a:p>
            <a:pPr algn="r"/>
            <a:r>
              <a:rPr lang="ja-JP" altLang="en-US" dirty="0">
                <a:uFillTx/>
              </a:rPr>
              <a:t>村田（</a:t>
            </a:r>
            <a:r>
              <a:rPr lang="en-US" altLang="ja-JP" dirty="0">
                <a:uFillTx/>
              </a:rPr>
              <a:t>2004</a:t>
            </a:r>
            <a:r>
              <a:rPr lang="ja-JP" altLang="en-US" dirty="0">
                <a:uFillTx/>
              </a:rPr>
              <a:t>）</a:t>
            </a:r>
            <a:endParaRPr lang="en-US" altLang="ja-JP" dirty="0">
              <a:uFillTx/>
            </a:endParaRPr>
          </a:p>
        </p:txBody>
      </p:sp>
      <p:sp>
        <p:nvSpPr>
          <p:cNvPr id="8" name="テキスト ボックス 7"/>
          <p:cNvSpPr txBox="1">
            <a:spLocks/>
          </p:cNvSpPr>
          <p:nvPr/>
        </p:nvSpPr>
        <p:spPr>
          <a:xfrm>
            <a:off x="857289" y="4350449"/>
            <a:ext cx="9840036" cy="1631216"/>
          </a:xfrm>
          <a:prstGeom prst="rect">
            <a:avLst/>
          </a:prstGeom>
          <a:noFill/>
        </p:spPr>
        <p:txBody>
          <a:bodyPr wrap="square" rtlCol="0">
            <a:spAutoFit/>
          </a:bodyPr>
          <a:lstStyle/>
          <a:p>
            <a:pPr algn="ctr"/>
            <a:r>
              <a:rPr kumimoji="1" lang="ja-JP" altLang="en-US" sz="2400" dirty="0" smtClean="0">
                <a:uFillTx/>
              </a:rPr>
              <a:t>→</a:t>
            </a:r>
            <a:r>
              <a:rPr lang="ja-JP" altLang="en-US" sz="2400" u="sng" dirty="0" smtClean="0">
                <a:uFillTx/>
              </a:rPr>
              <a:t>直接的に「シニア」をイメージさせない</a:t>
            </a:r>
            <a:r>
              <a:rPr lang="ja-JP" altLang="en-US" sz="2400" dirty="0" smtClean="0">
                <a:uFillTx/>
              </a:rPr>
              <a:t>ことが</a:t>
            </a:r>
            <a:endParaRPr lang="en-US" altLang="ja-JP" sz="2400" dirty="0" smtClean="0">
              <a:uFillTx/>
            </a:endParaRPr>
          </a:p>
          <a:p>
            <a:pPr algn="ctr"/>
            <a:r>
              <a:rPr lang="ja-JP" altLang="en-US" sz="2400" dirty="0" smtClean="0">
                <a:uFillTx/>
              </a:rPr>
              <a:t>成功のカギとなっている</a:t>
            </a:r>
            <a:endParaRPr lang="en-US" altLang="ja-JP" sz="2400" dirty="0" smtClean="0">
              <a:uFillTx/>
            </a:endParaRPr>
          </a:p>
          <a:p>
            <a:pPr algn="ctr"/>
            <a:endParaRPr lang="en-US" altLang="ja-JP" sz="2000" dirty="0" smtClean="0">
              <a:uFillTx/>
            </a:endParaRPr>
          </a:p>
          <a:p>
            <a:pPr algn="ctr"/>
            <a:r>
              <a:rPr lang="ja-JP" altLang="en-US" sz="3200" dirty="0" smtClean="0">
                <a:uFillTx/>
              </a:rPr>
              <a:t>→本研究では</a:t>
            </a:r>
            <a:r>
              <a:rPr lang="ja-JP" altLang="en-US" sz="3200" b="1" u="sng" dirty="0" smtClean="0">
                <a:solidFill>
                  <a:srgbClr val="FF0000"/>
                </a:solidFill>
                <a:uFillTx/>
              </a:rPr>
              <a:t>シニアへのプロモーション</a:t>
            </a:r>
            <a:r>
              <a:rPr lang="ja-JP" altLang="en-US" sz="3200" dirty="0" smtClean="0">
                <a:uFillTx/>
              </a:rPr>
              <a:t>に着目</a:t>
            </a:r>
            <a:endParaRPr lang="en-US" altLang="ja-JP" sz="3200" dirty="0">
              <a:uFillTx/>
            </a:endParaRPr>
          </a:p>
        </p:txBody>
      </p:sp>
      <p:sp>
        <p:nvSpPr>
          <p:cNvPr id="3" name="スライド番号プレースホルダー 2"/>
          <p:cNvSpPr>
            <a:spLocks noGrp="1"/>
          </p:cNvSpPr>
          <p:nvPr>
            <p:ph type="sldNum" sz="quarter" idx="12"/>
          </p:nvPr>
        </p:nvSpPr>
        <p:spPr/>
        <p:txBody>
          <a:bodyPr/>
          <a:lstStyle/>
          <a:p>
            <a:fld id="{2AA69C73-8DE1-4D3E-BC74-44635FA0176F}" type="slidenum">
              <a:rPr lang="ja-JP" altLang="en-US" smtClean="0">
                <a:uFillTx/>
              </a:rPr>
              <a:pPr/>
              <a:t>5</a:t>
            </a:fld>
            <a:endParaRPr lang="ja-JP" altLang="en-US" dirty="0">
              <a:uFillTx/>
            </a:endParaRPr>
          </a:p>
        </p:txBody>
      </p:sp>
      <p:sp>
        <p:nvSpPr>
          <p:cNvPr id="5" name="円/楕円 4"/>
          <p:cNvSpPr>
            <a:spLocks/>
          </p:cNvSpPr>
          <p:nvPr/>
        </p:nvSpPr>
        <p:spPr>
          <a:xfrm>
            <a:off x="8118179" y="2192483"/>
            <a:ext cx="3318645" cy="1160054"/>
          </a:xfrm>
          <a:prstGeom prst="ellipse">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uFillTx/>
              </a:rPr>
              <a:t>「シニア」という</a:t>
            </a:r>
            <a:endParaRPr kumimoji="1" lang="en-US" altLang="ja-JP" b="1" dirty="0" smtClean="0">
              <a:solidFill>
                <a:schemeClr val="tx1"/>
              </a:solidFill>
              <a:uFillTx/>
            </a:endParaRPr>
          </a:p>
          <a:p>
            <a:pPr algn="ctr"/>
            <a:r>
              <a:rPr kumimoji="1" lang="ja-JP" altLang="en-US" b="1" dirty="0" smtClean="0">
                <a:solidFill>
                  <a:schemeClr val="tx1"/>
                </a:solidFill>
                <a:uFillTx/>
              </a:rPr>
              <a:t>表現はマイナス</a:t>
            </a:r>
            <a:r>
              <a:rPr lang="ja-JP" altLang="en-US" b="1" dirty="0" smtClean="0">
                <a:solidFill>
                  <a:schemeClr val="tx1"/>
                </a:solidFill>
                <a:uFillTx/>
              </a:rPr>
              <a:t>！</a:t>
            </a:r>
            <a:r>
              <a:rPr lang="ja-JP" altLang="en-US" b="1" dirty="0">
                <a:solidFill>
                  <a:schemeClr val="tx1"/>
                </a:solidFill>
                <a:uFillTx/>
              </a:rPr>
              <a:t>？</a:t>
            </a:r>
            <a:endParaRPr kumimoji="1" lang="ja-JP" altLang="en-US" b="1" dirty="0">
              <a:solidFill>
                <a:schemeClr val="tx1"/>
              </a:solidFill>
              <a:uFillTx/>
            </a:endParaRPr>
          </a:p>
        </p:txBody>
      </p:sp>
      <p:sp>
        <p:nvSpPr>
          <p:cNvPr id="9" name="日付プレースホルダー 8"/>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コンテンツ プレースホルダー 5"/>
          <p:cNvGraphicFramePr>
            <a:graphicFrameLocks/>
          </p:cNvGraphicFramePr>
          <p:nvPr/>
        </p:nvGraphicFramePr>
        <p:xfrm>
          <a:off x="838200" y="4995520"/>
          <a:ext cx="10515600" cy="1112520"/>
        </p:xfrm>
        <a:graphic>
          <a:graphicData uri="http://schemas.openxmlformats.org/drawingml/2006/table">
            <a:tbl>
              <a:tblPr firstRow="1" bandRow="1">
                <a:tableStyleId>{5C22544A-7EE6-4342-B048-85BDC9FD1C3A}</a:tableStyleId>
              </a:tblPr>
              <a:tblGrid>
                <a:gridCol w="2103120"/>
                <a:gridCol w="2103120"/>
                <a:gridCol w="2103120"/>
                <a:gridCol w="2103120"/>
                <a:gridCol w="2103120"/>
              </a:tblGrid>
              <a:tr h="370840">
                <a:tc rowSpan="2">
                  <a:txBody>
                    <a:bodyPr/>
                    <a:lstStyle/>
                    <a:p>
                      <a:r>
                        <a:rPr kumimoji="1" lang="en-US" altLang="ja-JP" dirty="0" smtClean="0">
                          <a:uFillTx/>
                        </a:rPr>
                        <a:t>2-b</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tc>
              </a:tr>
              <a:tr h="370840">
                <a:tc vMerge="1">
                  <a:txBody>
                    <a:bodyPr/>
                    <a:lstStyle/>
                    <a:p>
                      <a:endParaRPr kumimoji="1" lang="ja-JP" altLang="en-US" dirty="0">
                        <a:uFillTx/>
                      </a:endParaRPr>
                    </a:p>
                  </a:txBody>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2-b</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0.958839</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3.570641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0.71392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2.8454</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タイトル 1"/>
          <p:cNvSpPr>
            <a:spLocks noGrp="1"/>
          </p:cNvSpPr>
          <p:nvPr>
            <p:ph type="title"/>
          </p:nvPr>
        </p:nvSpPr>
        <p:spPr>
          <a:xfrm>
            <a:off x="518630" y="183681"/>
            <a:ext cx="10178322" cy="1492132"/>
          </a:xfrm>
        </p:spPr>
        <p:txBody>
          <a:bodyPr/>
          <a:lstStyle/>
          <a:p>
            <a:r>
              <a:rPr kumimoji="1" lang="ja-JP" altLang="en-US" dirty="0" smtClean="0">
                <a:uFillTx/>
              </a:rPr>
              <a:t>仮説②</a:t>
            </a:r>
            <a:r>
              <a:rPr lang="ja-JP" altLang="en-US" sz="2400" dirty="0">
                <a:uFillTx/>
              </a:rPr>
              <a:t>順序プロビット分析結果</a:t>
            </a:r>
            <a:r>
              <a:rPr lang="en-US" altLang="ja-JP" sz="2400" dirty="0">
                <a:uFillTx/>
              </a:rPr>
              <a:t>(</a:t>
            </a:r>
            <a:r>
              <a:rPr lang="ja-JP" altLang="en-US" sz="2400" dirty="0">
                <a:uFillTx/>
              </a:rPr>
              <a:t>クラスター</a:t>
            </a:r>
            <a:r>
              <a:rPr lang="en-US" altLang="ja-JP" sz="2400" dirty="0">
                <a:uFillTx/>
              </a:rPr>
              <a:t>1</a:t>
            </a:r>
            <a:r>
              <a:rPr lang="en-US" altLang="ja-JP" sz="2400" dirty="0" smtClean="0">
                <a:uFillTx/>
              </a:rPr>
              <a:t>)</a:t>
            </a:r>
            <a:endParaRPr kumimoji="1" lang="ja-JP" altLang="en-US" sz="2400" dirty="0">
              <a:uFillTx/>
            </a:endParaRPr>
          </a:p>
        </p:txBody>
      </p:sp>
      <p:graphicFrame>
        <p:nvGraphicFramePr>
          <p:cNvPr id="6" name="コンテンツ プレースホルダー 5"/>
          <p:cNvGraphicFramePr>
            <a:graphicFrameLocks noGrp="1"/>
          </p:cNvGraphicFramePr>
          <p:nvPr>
            <p:ph idx="1"/>
          </p:nvPr>
        </p:nvGraphicFramePr>
        <p:xfrm>
          <a:off x="838200" y="2061872"/>
          <a:ext cx="10515600" cy="1854200"/>
        </p:xfrm>
        <a:graphic>
          <a:graphicData uri="http://schemas.openxmlformats.org/drawingml/2006/table">
            <a:tbl>
              <a:tblPr firstRow="1" bandRow="1">
                <a:tableStyleId>{5C22544A-7EE6-4342-B048-85BDC9FD1C3A}</a:tableStyleId>
              </a:tblPr>
              <a:tblGrid>
                <a:gridCol w="2103120"/>
                <a:gridCol w="2103120"/>
                <a:gridCol w="2103120"/>
                <a:gridCol w="2103120"/>
                <a:gridCol w="2103120"/>
              </a:tblGrid>
              <a:tr h="370840">
                <a:tc rowSpan="2">
                  <a:txBody>
                    <a:bodyPr/>
                    <a:lstStyle/>
                    <a:p>
                      <a:pPr algn="ctr"/>
                      <a:r>
                        <a:rPr kumimoji="1" lang="en-US" altLang="ja-JP" sz="4000" dirty="0" smtClean="0">
                          <a:solidFill>
                            <a:schemeClr val="tx1"/>
                          </a:solidFill>
                          <a:uFillTx/>
                        </a:rPr>
                        <a:t>2-a</a:t>
                      </a:r>
                      <a:endParaRPr kumimoji="1" lang="ja-JP" altLang="en-US" sz="4000"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tc>
              </a:tr>
              <a:tr h="370840">
                <a:tc vMerge="1">
                  <a:txBody>
                    <a:bodyPr/>
                    <a:lstStyle/>
                    <a:p>
                      <a:endParaRPr kumimoji="1" lang="ja-JP" altLang="en-US" dirty="0">
                        <a:uFillTx/>
                      </a:endParaRPr>
                    </a:p>
                  </a:txBody>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0.009402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0.04802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-0.41306</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u="sng" kern="1200" dirty="0" smtClean="0">
                          <a:solidFill>
                            <a:schemeClr val="dk1"/>
                          </a:solidFill>
                          <a:effectLst/>
                          <a:uFillTx/>
                          <a:latin typeface="+mn-lt"/>
                          <a:ea typeface="+mn-ea"/>
                          <a:cs typeface="+mn-cs"/>
                        </a:rPr>
                        <a:t>-2.1439</a:t>
                      </a:r>
                      <a:endParaRPr kumimoji="1" lang="ja-JP" altLang="en-US" u="sng"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-0.001679</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-0.008254</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-0.23312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-1.2011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3</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-0.1838</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-0.9482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-0.27876</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-1.4558</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円/楕円 8"/>
          <p:cNvSpPr>
            <a:spLocks/>
          </p:cNvSpPr>
          <p:nvPr/>
        </p:nvSpPr>
        <p:spPr>
          <a:xfrm>
            <a:off x="5057577" y="5767639"/>
            <a:ext cx="1100428" cy="340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1" name="円/楕円 10"/>
          <p:cNvSpPr>
            <a:spLocks/>
          </p:cNvSpPr>
          <p:nvPr/>
        </p:nvSpPr>
        <p:spPr>
          <a:xfrm>
            <a:off x="9241305" y="5749599"/>
            <a:ext cx="829972" cy="340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 name="正方形/長方形 3"/>
          <p:cNvSpPr>
            <a:spLocks/>
          </p:cNvSpPr>
          <p:nvPr/>
        </p:nvSpPr>
        <p:spPr>
          <a:xfrm>
            <a:off x="838199" y="1445118"/>
            <a:ext cx="11126373" cy="646331"/>
          </a:xfrm>
          <a:prstGeom prst="rect">
            <a:avLst/>
          </a:prstGeom>
        </p:spPr>
        <p:txBody>
          <a:bodyPr wrap="square">
            <a:spAutoFit/>
          </a:bodyPr>
          <a:lstStyle/>
          <a:p>
            <a:r>
              <a:rPr lang="en-US" altLang="ja-JP" dirty="0"/>
              <a:t>2-a.</a:t>
            </a:r>
            <a:r>
              <a:rPr lang="ja-JP" altLang="en-US" dirty="0"/>
              <a:t>品質を重視するほど、</a:t>
            </a:r>
            <a:endParaRPr lang="en-US" altLang="ja-JP" dirty="0"/>
          </a:p>
          <a:p>
            <a:pPr marL="457200" indent="-457200" algn="ctr">
              <a:buAutoNum type="arabicParenBoth"/>
            </a:pPr>
            <a:r>
              <a:rPr lang="ja-JP" altLang="en-US" dirty="0"/>
              <a:t>警告重視　</a:t>
            </a:r>
            <a:r>
              <a:rPr lang="en-US" altLang="ja-JP" dirty="0"/>
              <a:t>(2)</a:t>
            </a:r>
            <a:r>
              <a:rPr lang="ja-JP" altLang="en-US" dirty="0"/>
              <a:t>データ重視　</a:t>
            </a:r>
            <a:r>
              <a:rPr lang="en-US" altLang="ja-JP" dirty="0"/>
              <a:t>(3)</a:t>
            </a:r>
            <a:r>
              <a:rPr lang="ja-JP" altLang="en-US" dirty="0"/>
              <a:t>効用･利益重視形式広告　かつ説明広告　を高く評価する。</a:t>
            </a:r>
            <a:endParaRPr lang="en-US" altLang="ja-JP" dirty="0"/>
          </a:p>
        </p:txBody>
      </p:sp>
      <p:sp>
        <p:nvSpPr>
          <p:cNvPr id="15" name="正方形/長方形 14"/>
          <p:cNvSpPr>
            <a:spLocks/>
          </p:cNvSpPr>
          <p:nvPr/>
        </p:nvSpPr>
        <p:spPr>
          <a:xfrm>
            <a:off x="838200" y="4533186"/>
            <a:ext cx="10034073" cy="369332"/>
          </a:xfrm>
          <a:prstGeom prst="rect">
            <a:avLst/>
          </a:prstGeom>
        </p:spPr>
        <p:txBody>
          <a:bodyPr wrap="square">
            <a:spAutoFit/>
          </a:bodyPr>
          <a:lstStyle/>
          <a:p>
            <a:r>
              <a:rPr lang="en-US" altLang="ja-JP" dirty="0"/>
              <a:t>2-b.</a:t>
            </a:r>
            <a:r>
              <a:rPr lang="ja-JP" altLang="en-US" dirty="0"/>
              <a:t>情報探索が活発なほど、データ重視</a:t>
            </a:r>
            <a:r>
              <a:rPr lang="ja-JP" altLang="en-US" dirty="0">
                <a:solidFill>
                  <a:srgbClr val="000000"/>
                </a:solidFill>
              </a:rPr>
              <a:t>　かつ説明広告</a:t>
            </a:r>
            <a:r>
              <a:rPr lang="ja-JP" altLang="en-US" dirty="0"/>
              <a:t>　を高く評価する。</a:t>
            </a:r>
            <a:endParaRPr lang="en-US" altLang="ja-JP" dirty="0"/>
          </a:p>
        </p:txBody>
      </p:sp>
      <p:sp>
        <p:nvSpPr>
          <p:cNvPr id="16" name="テキスト ボックス 15"/>
          <p:cNvSpPr txBox="1">
            <a:spLocks/>
          </p:cNvSpPr>
          <p:nvPr/>
        </p:nvSpPr>
        <p:spPr>
          <a:xfrm>
            <a:off x="838200" y="6324822"/>
            <a:ext cx="10515600" cy="338554"/>
          </a:xfrm>
          <a:prstGeom prst="rect">
            <a:avLst/>
          </a:prstGeom>
          <a:noFill/>
        </p:spPr>
        <p:txBody>
          <a:bodyPr wrap="square" rtlCol="0">
            <a:spAutoFit/>
          </a:bodyPr>
          <a:lstStyle/>
          <a:p>
            <a:r>
              <a:rPr lang="ja-JP" altLang="en-US" sz="1600" dirty="0" smtClean="0">
                <a:uFillTx/>
              </a:rPr>
              <a:t>＜結果＞</a:t>
            </a:r>
            <a:endParaRPr lang="en-US" altLang="ja-JP" sz="1600" dirty="0" smtClean="0">
              <a:uFillTx/>
            </a:endParaRPr>
          </a:p>
        </p:txBody>
      </p:sp>
      <p:sp>
        <p:nvSpPr>
          <p:cNvPr id="12" name="テキスト ボックス 11"/>
          <p:cNvSpPr txBox="1">
            <a:spLocks/>
          </p:cNvSpPr>
          <p:nvPr/>
        </p:nvSpPr>
        <p:spPr>
          <a:xfrm>
            <a:off x="7790808" y="828896"/>
            <a:ext cx="4249881" cy="523220"/>
          </a:xfrm>
          <a:prstGeom prst="rect">
            <a:avLst/>
          </a:prstGeom>
          <a:noFill/>
        </p:spPr>
        <p:txBody>
          <a:bodyPr wrap="none" rtlCol="0">
            <a:spAutoFit/>
          </a:bodyPr>
          <a:lstStyle/>
          <a:p>
            <a:r>
              <a:rPr kumimoji="1" lang="ja-JP" altLang="en-US" sz="1400" dirty="0" smtClean="0">
                <a:uFillTx/>
              </a:rPr>
              <a:t>今回は両側検定で</a:t>
            </a:r>
            <a:r>
              <a:rPr kumimoji="1" lang="en-US" altLang="ja-JP" sz="1400" dirty="0" smtClean="0">
                <a:uFillTx/>
              </a:rPr>
              <a:t>10%</a:t>
            </a:r>
            <a:r>
              <a:rPr kumimoji="1" lang="ja-JP" altLang="en-US" sz="1400" dirty="0" smtClean="0">
                <a:uFillTx/>
              </a:rPr>
              <a:t>水準で有意かを判断したため、</a:t>
            </a:r>
            <a:endParaRPr kumimoji="1" lang="en-US" altLang="ja-JP" sz="1400" dirty="0" smtClean="0">
              <a:uFillTx/>
            </a:endParaRPr>
          </a:p>
          <a:p>
            <a:r>
              <a:rPr lang="en-US" altLang="ja-JP" sz="1400" dirty="0">
                <a:uFillTx/>
              </a:rPr>
              <a:t>t</a:t>
            </a:r>
            <a:r>
              <a:rPr lang="ja-JP" altLang="en-US" sz="1400" dirty="0" smtClean="0">
                <a:uFillTx/>
              </a:rPr>
              <a:t>値の絶対値が</a:t>
            </a:r>
            <a:r>
              <a:rPr lang="en-US" altLang="ja-JP" sz="1400" dirty="0" smtClean="0">
                <a:uFillTx/>
              </a:rPr>
              <a:t>1.64</a:t>
            </a:r>
            <a:r>
              <a:rPr lang="ja-JP" altLang="en-US" sz="1400" dirty="0" smtClean="0">
                <a:uFillTx/>
              </a:rPr>
              <a:t>以上で有意である。</a:t>
            </a:r>
            <a:endParaRPr kumimoji="1" lang="ja-JP" altLang="en-US" dirty="0">
              <a:uFillTx/>
            </a:endParaRPr>
          </a:p>
        </p:txBody>
      </p:sp>
      <p:sp>
        <p:nvSpPr>
          <p:cNvPr id="7" name="スライド番号プレースホルダー 6"/>
          <p:cNvSpPr>
            <a:spLocks noGrp="1"/>
          </p:cNvSpPr>
          <p:nvPr>
            <p:ph type="sldNum" sz="quarter" idx="12"/>
          </p:nvPr>
        </p:nvSpPr>
        <p:spPr/>
        <p:txBody>
          <a:bodyPr/>
          <a:lstStyle/>
          <a:p>
            <a:fld id="{2AA69C73-8DE1-4D3E-BC74-44635FA0176F}" type="slidenum">
              <a:rPr lang="ja-JP" altLang="en-US" smtClean="0">
                <a:uFillTx/>
              </a:rPr>
              <a:pPr/>
              <a:t>50</a:t>
            </a:fld>
            <a:endParaRPr lang="ja-JP" altLang="en-US" dirty="0">
              <a:uFillTx/>
            </a:endParaRPr>
          </a:p>
        </p:txBody>
      </p:sp>
      <p:sp>
        <p:nvSpPr>
          <p:cNvPr id="8" name="日付プレースホルダー 7"/>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8089" y="269537"/>
            <a:ext cx="10178322" cy="1492132"/>
          </a:xfrm>
        </p:spPr>
        <p:txBody>
          <a:bodyPr/>
          <a:lstStyle/>
          <a:p>
            <a:r>
              <a:rPr kumimoji="1" lang="ja-JP" altLang="en-US" dirty="0" smtClean="0">
                <a:uFillTx/>
              </a:rPr>
              <a:t>仮説②</a:t>
            </a:r>
            <a:r>
              <a:rPr lang="ja-JP" altLang="en-US" sz="2400" dirty="0">
                <a:solidFill>
                  <a:srgbClr val="000000"/>
                </a:solidFill>
                <a:uFillTx/>
              </a:rPr>
              <a:t>順序プロビット分析結果</a:t>
            </a:r>
            <a:r>
              <a:rPr lang="en-US" altLang="ja-JP" sz="2400" dirty="0">
                <a:solidFill>
                  <a:srgbClr val="000000"/>
                </a:solidFill>
                <a:uFillTx/>
              </a:rPr>
              <a:t>(</a:t>
            </a:r>
            <a:r>
              <a:rPr lang="ja-JP" altLang="en-US" sz="2400" dirty="0">
                <a:solidFill>
                  <a:srgbClr val="000000"/>
                </a:solidFill>
                <a:uFillTx/>
              </a:rPr>
              <a:t>クラスター</a:t>
            </a:r>
            <a:r>
              <a:rPr lang="en-US" altLang="ja-JP" sz="2400" dirty="0">
                <a:solidFill>
                  <a:srgbClr val="000000"/>
                </a:solidFill>
                <a:uFillTx/>
              </a:rPr>
              <a:t>1)</a:t>
            </a:r>
            <a:endParaRPr kumimoji="1" lang="ja-JP" altLang="en-US" dirty="0">
              <a:uFillTx/>
            </a:endParaRPr>
          </a:p>
        </p:txBody>
      </p:sp>
      <p:graphicFrame>
        <p:nvGraphicFramePr>
          <p:cNvPr id="4" name="コンテンツ プレースホルダー 3"/>
          <p:cNvGraphicFramePr>
            <a:graphicFrameLocks noGrp="1"/>
          </p:cNvGraphicFramePr>
          <p:nvPr>
            <p:ph idx="1"/>
          </p:nvPr>
        </p:nvGraphicFramePr>
        <p:xfrm>
          <a:off x="838200" y="2881693"/>
          <a:ext cx="10515600" cy="2966720"/>
        </p:xfrm>
        <a:graphic>
          <a:graphicData uri="http://schemas.openxmlformats.org/drawingml/2006/table">
            <a:tbl>
              <a:tblPr firstRow="1" bandRow="1">
                <a:tableStyleId>{5C22544A-7EE6-4342-B048-85BDC9FD1C3A}</a:tableStyleId>
              </a:tblPr>
              <a:tblGrid>
                <a:gridCol w="2433320"/>
                <a:gridCol w="1772920"/>
                <a:gridCol w="2103120"/>
                <a:gridCol w="2103120"/>
                <a:gridCol w="2103120"/>
              </a:tblGrid>
              <a:tr h="370840">
                <a:tc rowSpan="2">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2-c.1(</a:t>
                      </a:r>
                      <a:r>
                        <a:rPr kumimoji="1" lang="ja-JP" altLang="en-US" dirty="0" smtClean="0">
                          <a:uFillTx/>
                        </a:rPr>
                        <a:t>データ</a:t>
                      </a:r>
                      <a:r>
                        <a:rPr kumimoji="1" lang="en-US" altLang="ja-JP" dirty="0" smtClean="0">
                          <a:uFillTx/>
                        </a:rPr>
                        <a:t>×</a:t>
                      </a:r>
                      <a:r>
                        <a:rPr kumimoji="1" lang="ja-JP" altLang="en-US" dirty="0" smtClean="0">
                          <a:uFillTx/>
                        </a:rPr>
                        <a:t>説明）</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-1.010604</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-2.925362</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-0.39303</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-1.2164</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dirty="0" smtClean="0">
                          <a:uFillTx/>
                        </a:rPr>
                        <a:t>2-c.1(</a:t>
                      </a:r>
                      <a:r>
                        <a:rPr kumimoji="1" lang="ja-JP" altLang="en-US" dirty="0" smtClean="0">
                          <a:uFillTx/>
                        </a:rPr>
                        <a:t>データ</a:t>
                      </a:r>
                      <a:r>
                        <a:rPr kumimoji="1" lang="en-US" altLang="ja-JP" dirty="0" smtClean="0">
                          <a:uFillTx/>
                        </a:rPr>
                        <a:t>×</a:t>
                      </a:r>
                      <a:r>
                        <a:rPr kumimoji="1" lang="ja-JP" altLang="en-US" dirty="0" smtClean="0">
                          <a:uFillTx/>
                        </a:rPr>
                        <a:t>感情</a:t>
                      </a:r>
                      <a:r>
                        <a:rPr kumimoji="1" lang="en-US" altLang="ja-JP" dirty="0" smtClean="0">
                          <a:uFillTx/>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-0.6127</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-1.8572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-0.042482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-0.138152</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2-c.2(</a:t>
                      </a:r>
                      <a:r>
                        <a:rPr kumimoji="1" lang="ja-JP" altLang="en-US" dirty="0" smtClean="0">
                          <a:uFillTx/>
                        </a:rPr>
                        <a:t>効用</a:t>
                      </a:r>
                      <a:r>
                        <a:rPr kumimoji="1" lang="en-US" altLang="ja-JP" dirty="0" smtClean="0">
                          <a:uFillTx/>
                        </a:rPr>
                        <a:t>×</a:t>
                      </a:r>
                      <a:r>
                        <a:rPr kumimoji="1" lang="ja-JP" altLang="en-US" dirty="0" smtClean="0">
                          <a:uFillTx/>
                        </a:rPr>
                        <a:t>説明</a:t>
                      </a:r>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-0.3374</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-1.0591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-0.24392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sz="1800" kern="1200" dirty="0" smtClean="0">
                          <a:solidFill>
                            <a:schemeClr val="dk1"/>
                          </a:solidFill>
                          <a:effectLst/>
                          <a:uFillTx/>
                          <a:latin typeface="+mn-lt"/>
                          <a:ea typeface="+mn-ea"/>
                          <a:cs typeface="+mn-cs"/>
                        </a:rPr>
                        <a:t>-0.7729</a:t>
                      </a:r>
                      <a:endParaRPr kumimoji="1" lang="ja-JP" altLang="ja-JP" sz="1800" kern="1200" dirty="0" smtClean="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l" defTabSz="914400" rtl="0" eaLnBrk="1" fontAlgn="auto" latinLnBrk="0" hangingPunct="1">
                        <a:lnSpc>
                          <a:spcPct val="100000"/>
                        </a:lnSpc>
                        <a:spcBef>
                          <a:spcPts val="0"/>
                        </a:spcBef>
                        <a:spcAft>
                          <a:spcPts val="0"/>
                        </a:spcAft>
                        <a:buFontTx/>
                        <a:buNone/>
                        <a:defRPr>
                          <a:uFillTx/>
                        </a:defRPr>
                      </a:pPr>
                      <a:r>
                        <a:rPr kumimoji="1" lang="en-US" altLang="ja-JP" dirty="0" smtClean="0">
                          <a:uFillTx/>
                        </a:rPr>
                        <a:t>2-c.2(</a:t>
                      </a:r>
                      <a:r>
                        <a:rPr kumimoji="1" lang="ja-JP" altLang="en-US" dirty="0" smtClean="0">
                          <a:uFillTx/>
                        </a:rPr>
                        <a:t>効用</a:t>
                      </a:r>
                      <a:r>
                        <a:rPr kumimoji="1" lang="en-US" altLang="ja-JP" dirty="0" smtClean="0">
                          <a:uFillTx/>
                        </a:rPr>
                        <a:t>×</a:t>
                      </a:r>
                      <a:r>
                        <a:rPr kumimoji="1" lang="ja-JP" altLang="en-US" dirty="0" smtClean="0">
                          <a:uFillTx/>
                        </a:rPr>
                        <a:t>感情</a:t>
                      </a:r>
                      <a:r>
                        <a:rPr kumimoji="1" lang="en-US" altLang="ja-JP" dirty="0" smtClean="0">
                          <a:uFillTx/>
                        </a:rPr>
                        <a:t>)</a:t>
                      </a:r>
                      <a:endParaRPr kumimoji="1" lang="ja-JP" altLang="en-US" dirty="0" smtClean="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-0.286625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-0.88978</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-0.24575 </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-0.7981</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2-c.3(</a:t>
                      </a:r>
                      <a:r>
                        <a:rPr kumimoji="1" lang="ja-JP" altLang="en-US" dirty="0" smtClean="0">
                          <a:uFillTx/>
                        </a:rPr>
                        <a:t>ニュース</a:t>
                      </a:r>
                      <a:r>
                        <a:rPr kumimoji="1" lang="en-US" altLang="ja-JP" dirty="0" smtClean="0">
                          <a:uFillTx/>
                        </a:rPr>
                        <a:t>×</a:t>
                      </a:r>
                      <a:r>
                        <a:rPr kumimoji="1" lang="ja-JP" altLang="en-US" dirty="0" smtClean="0">
                          <a:uFillTx/>
                        </a:rPr>
                        <a:t>説明</a:t>
                      </a:r>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-0.14249</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-0.45544</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2-c.3(</a:t>
                      </a:r>
                      <a:r>
                        <a:rPr kumimoji="1" lang="ja-JP" altLang="en-US" dirty="0" smtClean="0">
                          <a:uFillTx/>
                        </a:rPr>
                        <a:t>ニュース</a:t>
                      </a:r>
                      <a:r>
                        <a:rPr kumimoji="1" lang="en-US" altLang="ja-JP" dirty="0" smtClean="0">
                          <a:uFillTx/>
                        </a:rPr>
                        <a:t>×</a:t>
                      </a:r>
                      <a:r>
                        <a:rPr kumimoji="1" lang="ja-JP" altLang="en-US" dirty="0" smtClean="0">
                          <a:uFillTx/>
                        </a:rPr>
                        <a:t>感情</a:t>
                      </a:r>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 -0.618827</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-1.86304</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-0.34392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-1.0992</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円/楕円 6"/>
          <p:cNvSpPr>
            <a:spLocks/>
          </p:cNvSpPr>
          <p:nvPr/>
        </p:nvSpPr>
        <p:spPr>
          <a:xfrm>
            <a:off x="5017036" y="4028599"/>
            <a:ext cx="1100428" cy="340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8" name="円/楕円 7"/>
          <p:cNvSpPr>
            <a:spLocks/>
          </p:cNvSpPr>
          <p:nvPr/>
        </p:nvSpPr>
        <p:spPr>
          <a:xfrm>
            <a:off x="5017035" y="3660144"/>
            <a:ext cx="1156087" cy="340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円/楕円 8"/>
          <p:cNvSpPr>
            <a:spLocks/>
          </p:cNvSpPr>
          <p:nvPr/>
        </p:nvSpPr>
        <p:spPr>
          <a:xfrm>
            <a:off x="5072695" y="5498874"/>
            <a:ext cx="1100428" cy="34040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13" name="正方形/長方形 12"/>
          <p:cNvSpPr>
            <a:spLocks/>
          </p:cNvSpPr>
          <p:nvPr/>
        </p:nvSpPr>
        <p:spPr>
          <a:xfrm>
            <a:off x="695077" y="2171222"/>
            <a:ext cx="10034073" cy="369332"/>
          </a:xfrm>
          <a:prstGeom prst="rect">
            <a:avLst/>
          </a:prstGeom>
        </p:spPr>
        <p:txBody>
          <a:bodyPr wrap="square">
            <a:spAutoFit/>
          </a:bodyPr>
          <a:lstStyle/>
          <a:p>
            <a:r>
              <a:rPr lang="en-US" altLang="ja-JP" dirty="0"/>
              <a:t>2-c.</a:t>
            </a:r>
            <a:r>
              <a:rPr lang="ja-JP" altLang="en-US" dirty="0"/>
              <a:t>自尊心が高いほど感情広告と説明広告の両方を評価する。</a:t>
            </a:r>
          </a:p>
        </p:txBody>
      </p:sp>
      <p:sp>
        <p:nvSpPr>
          <p:cNvPr id="11" name="テキスト ボックス 10"/>
          <p:cNvSpPr txBox="1">
            <a:spLocks/>
          </p:cNvSpPr>
          <p:nvPr/>
        </p:nvSpPr>
        <p:spPr>
          <a:xfrm>
            <a:off x="7790808" y="828896"/>
            <a:ext cx="4249881" cy="523220"/>
          </a:xfrm>
          <a:prstGeom prst="rect">
            <a:avLst/>
          </a:prstGeom>
          <a:noFill/>
        </p:spPr>
        <p:txBody>
          <a:bodyPr wrap="none" rtlCol="0">
            <a:spAutoFit/>
          </a:bodyPr>
          <a:lstStyle/>
          <a:p>
            <a:r>
              <a:rPr kumimoji="1" lang="ja-JP" altLang="en-US" sz="1400" dirty="0" smtClean="0">
                <a:uFillTx/>
              </a:rPr>
              <a:t>今回は両側検定で</a:t>
            </a:r>
            <a:r>
              <a:rPr kumimoji="1" lang="en-US" altLang="ja-JP" sz="1400" dirty="0" smtClean="0">
                <a:uFillTx/>
              </a:rPr>
              <a:t>10%</a:t>
            </a:r>
            <a:r>
              <a:rPr kumimoji="1" lang="ja-JP" altLang="en-US" sz="1400" dirty="0" smtClean="0">
                <a:uFillTx/>
              </a:rPr>
              <a:t>水準で有意かを判断したため、</a:t>
            </a:r>
            <a:endParaRPr kumimoji="1" lang="en-US" altLang="ja-JP" sz="1400" dirty="0" smtClean="0">
              <a:uFillTx/>
            </a:endParaRPr>
          </a:p>
          <a:p>
            <a:r>
              <a:rPr lang="en-US" altLang="ja-JP" sz="1400" dirty="0">
                <a:uFillTx/>
              </a:rPr>
              <a:t>t</a:t>
            </a:r>
            <a:r>
              <a:rPr lang="ja-JP" altLang="en-US" sz="1400" dirty="0" smtClean="0">
                <a:uFillTx/>
              </a:rPr>
              <a:t>値の絶対値が</a:t>
            </a:r>
            <a:r>
              <a:rPr lang="en-US" altLang="ja-JP" sz="1400" dirty="0" smtClean="0">
                <a:uFillTx/>
              </a:rPr>
              <a:t>1.64</a:t>
            </a:r>
            <a:r>
              <a:rPr lang="ja-JP" altLang="en-US" sz="1400" dirty="0" smtClean="0">
                <a:uFillTx/>
              </a:rPr>
              <a:t>以上で有意である。</a:t>
            </a:r>
            <a:endParaRPr kumimoji="1" lang="ja-JP" altLang="en-US"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51</a:t>
            </a:fld>
            <a:endParaRPr lang="ja-JP" altLang="en-US" dirty="0">
              <a:uFillTx/>
            </a:endParaRPr>
          </a:p>
        </p:txBody>
      </p:sp>
      <p:sp>
        <p:nvSpPr>
          <p:cNvPr id="6" name="日付プレースホルダー 5"/>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9163" y="250500"/>
            <a:ext cx="10178322" cy="1492132"/>
          </a:xfrm>
        </p:spPr>
        <p:txBody>
          <a:bodyPr/>
          <a:lstStyle/>
          <a:p>
            <a:r>
              <a:rPr kumimoji="1" lang="ja-JP" altLang="en-US" dirty="0" smtClean="0">
                <a:uFillTx/>
              </a:rPr>
              <a:t>仮説②</a:t>
            </a:r>
            <a:r>
              <a:rPr lang="ja-JP" altLang="en-US" sz="2400" dirty="0">
                <a:solidFill>
                  <a:srgbClr val="000000"/>
                </a:solidFill>
                <a:uFillTx/>
              </a:rPr>
              <a:t>順序プロビット分析結果</a:t>
            </a:r>
            <a:r>
              <a:rPr lang="en-US" altLang="ja-JP" sz="2400" dirty="0">
                <a:solidFill>
                  <a:srgbClr val="000000"/>
                </a:solidFill>
                <a:uFillTx/>
              </a:rPr>
              <a:t>(</a:t>
            </a:r>
            <a:r>
              <a:rPr lang="ja-JP" altLang="en-US" sz="2400" dirty="0">
                <a:solidFill>
                  <a:srgbClr val="000000"/>
                </a:solidFill>
                <a:uFillTx/>
              </a:rPr>
              <a:t>クラスター</a:t>
            </a:r>
            <a:r>
              <a:rPr lang="en-US" altLang="ja-JP" sz="2400" dirty="0">
                <a:solidFill>
                  <a:srgbClr val="000000"/>
                </a:solidFill>
                <a:uFillTx/>
              </a:rPr>
              <a:t>1)</a:t>
            </a:r>
            <a:endParaRPr kumimoji="1" lang="ja-JP" altLang="en-US" dirty="0">
              <a:uFillTx/>
            </a:endParaRPr>
          </a:p>
        </p:txBody>
      </p:sp>
      <p:graphicFrame>
        <p:nvGraphicFramePr>
          <p:cNvPr id="4" name="コンテンツ プレースホルダー 3"/>
          <p:cNvGraphicFramePr>
            <a:graphicFrameLocks noGrp="1"/>
          </p:cNvGraphicFramePr>
          <p:nvPr>
            <p:ph idx="1"/>
          </p:nvPr>
        </p:nvGraphicFramePr>
        <p:xfrm>
          <a:off x="838200" y="2881693"/>
          <a:ext cx="10515600" cy="1483360"/>
        </p:xfrm>
        <a:graphic>
          <a:graphicData uri="http://schemas.openxmlformats.org/drawingml/2006/table">
            <a:tbl>
              <a:tblPr firstRow="1" bandRow="1">
                <a:tableStyleId>{5C22544A-7EE6-4342-B048-85BDC9FD1C3A}</a:tableStyleId>
              </a:tblPr>
              <a:tblGrid>
                <a:gridCol w="2433320"/>
                <a:gridCol w="1772920"/>
                <a:gridCol w="2103120"/>
                <a:gridCol w="2103120"/>
                <a:gridCol w="2103120"/>
              </a:tblGrid>
              <a:tr h="370840">
                <a:tc rowSpan="2">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好感度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kumimoji="1" lang="ja-JP" altLang="en-US" dirty="0" smtClean="0">
                          <a:solidFill>
                            <a:schemeClr val="tx1"/>
                          </a:solidFill>
                          <a:uFillTx/>
                        </a:rPr>
                        <a:t>興味度</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vMerge="1">
                  <a:txBody>
                    <a:bodyPr/>
                    <a:lstStyle/>
                    <a:p>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uFillTx/>
                        </a:rPr>
                        <a:t>t</a:t>
                      </a:r>
                      <a:r>
                        <a:rPr kumimoji="1" lang="en-US" altLang="ja-JP" baseline="0" dirty="0" smtClean="0">
                          <a:solidFill>
                            <a:schemeClr val="tx1"/>
                          </a:solidFill>
                          <a:uFillTx/>
                        </a:rPr>
                        <a:t> </a:t>
                      </a:r>
                      <a:r>
                        <a:rPr kumimoji="1" lang="en-US" altLang="ja-JP" dirty="0" smtClean="0">
                          <a:solidFill>
                            <a:schemeClr val="tx1"/>
                          </a:solidFill>
                          <a:uFillTx/>
                        </a:rPr>
                        <a:t>Value</a:t>
                      </a:r>
                      <a:endParaRPr kumimoji="1" lang="ja-JP" altLang="en-US" dirty="0">
                        <a:solidFill>
                          <a:schemeClr val="tx1"/>
                        </a:solidFill>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2-d(</a:t>
                      </a:r>
                      <a:r>
                        <a:rPr kumimoji="1" lang="ja-JP" altLang="en-US" dirty="0" smtClean="0">
                          <a:uFillTx/>
                        </a:rPr>
                        <a:t>ニュース</a:t>
                      </a:r>
                      <a:r>
                        <a:rPr kumimoji="1" lang="en-US" altLang="ja-JP" dirty="0" smtClean="0">
                          <a:uFillTx/>
                        </a:rPr>
                        <a:t>×</a:t>
                      </a:r>
                      <a:r>
                        <a:rPr kumimoji="1" lang="ja-JP" altLang="en-US" dirty="0" smtClean="0">
                          <a:uFillTx/>
                        </a:rPr>
                        <a:t>説明</a:t>
                      </a:r>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-0.31346</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-1.35821</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dirty="0" smtClean="0">
                          <a:uFillTx/>
                        </a:rPr>
                        <a:t>2-d(</a:t>
                      </a:r>
                      <a:r>
                        <a:rPr kumimoji="1" lang="ja-JP" altLang="en-US" dirty="0" smtClean="0">
                          <a:uFillTx/>
                        </a:rPr>
                        <a:t>ニュース</a:t>
                      </a:r>
                      <a:r>
                        <a:rPr kumimoji="1" lang="en-US" altLang="ja-JP" dirty="0" smtClean="0">
                          <a:uFillTx/>
                        </a:rPr>
                        <a:t>×</a:t>
                      </a:r>
                      <a:r>
                        <a:rPr kumimoji="1" lang="ja-JP" altLang="en-US" dirty="0" smtClean="0">
                          <a:uFillTx/>
                        </a:rPr>
                        <a:t>感情</a:t>
                      </a:r>
                      <a:r>
                        <a:rPr kumimoji="1" lang="en-US" altLang="ja-JP" dirty="0" smtClean="0">
                          <a:uFillTx/>
                        </a:rPr>
                        <a:t>)</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-0.306760</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-1.26195</a:t>
                      </a:r>
                      <a:endParaRPr kumimoji="1" lang="ja-JP" altLang="ja-JP" sz="1800" kern="1200" dirty="0">
                        <a:solidFill>
                          <a:schemeClr val="dk1"/>
                        </a:solidFill>
                        <a:effectLst/>
                        <a:uFillTx/>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-0.30345</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800" kern="1200" dirty="0" smtClean="0">
                          <a:solidFill>
                            <a:schemeClr val="dk1"/>
                          </a:solidFill>
                          <a:effectLst/>
                          <a:uFillTx/>
                          <a:latin typeface="+mn-lt"/>
                          <a:ea typeface="+mn-ea"/>
                          <a:cs typeface="+mn-cs"/>
                        </a:rPr>
                        <a:t>-1.3778</a:t>
                      </a:r>
                      <a:endParaRPr kumimoji="1" lang="ja-JP" altLang="en-US" dirty="0">
                        <a:uFillTx/>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テキスト ボックス 5"/>
          <p:cNvSpPr txBox="1">
            <a:spLocks/>
          </p:cNvSpPr>
          <p:nvPr/>
        </p:nvSpPr>
        <p:spPr>
          <a:xfrm>
            <a:off x="7790808" y="828896"/>
            <a:ext cx="4249881" cy="523220"/>
          </a:xfrm>
          <a:prstGeom prst="rect">
            <a:avLst/>
          </a:prstGeom>
          <a:noFill/>
        </p:spPr>
        <p:txBody>
          <a:bodyPr wrap="none" rtlCol="0">
            <a:spAutoFit/>
          </a:bodyPr>
          <a:lstStyle/>
          <a:p>
            <a:r>
              <a:rPr kumimoji="1" lang="ja-JP" altLang="en-US" sz="1400" dirty="0" smtClean="0">
                <a:uFillTx/>
              </a:rPr>
              <a:t>今回は両側検定で</a:t>
            </a:r>
            <a:r>
              <a:rPr kumimoji="1" lang="en-US" altLang="ja-JP" sz="1400" dirty="0" smtClean="0">
                <a:uFillTx/>
              </a:rPr>
              <a:t>10%</a:t>
            </a:r>
            <a:r>
              <a:rPr kumimoji="1" lang="ja-JP" altLang="en-US" sz="1400" dirty="0" smtClean="0">
                <a:uFillTx/>
              </a:rPr>
              <a:t>水準で有意かを判断したため、</a:t>
            </a:r>
            <a:endParaRPr kumimoji="1" lang="en-US" altLang="ja-JP" sz="1400" dirty="0" smtClean="0">
              <a:uFillTx/>
            </a:endParaRPr>
          </a:p>
          <a:p>
            <a:r>
              <a:rPr lang="en-US" altLang="ja-JP" sz="1400" dirty="0">
                <a:uFillTx/>
              </a:rPr>
              <a:t>t</a:t>
            </a:r>
            <a:r>
              <a:rPr lang="ja-JP" altLang="en-US" sz="1400" dirty="0" smtClean="0">
                <a:uFillTx/>
              </a:rPr>
              <a:t>値の絶対値が</a:t>
            </a:r>
            <a:r>
              <a:rPr lang="en-US" altLang="ja-JP" sz="1400" dirty="0" smtClean="0">
                <a:uFillTx/>
              </a:rPr>
              <a:t>1.64</a:t>
            </a:r>
            <a:r>
              <a:rPr lang="ja-JP" altLang="en-US" sz="1400" dirty="0" smtClean="0">
                <a:uFillTx/>
              </a:rPr>
              <a:t>以上で有意である。</a:t>
            </a:r>
            <a:endParaRPr kumimoji="1" lang="ja-JP" altLang="en-US" dirty="0">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52</a:t>
            </a:fld>
            <a:endParaRPr lang="ja-JP" altLang="en-US" dirty="0">
              <a:uFillTx/>
            </a:endParaRPr>
          </a:p>
        </p:txBody>
      </p:sp>
      <p:sp>
        <p:nvSpPr>
          <p:cNvPr id="7" name="日付プレースホルダー 6"/>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3" name="正方形/長方形 2"/>
          <p:cNvSpPr/>
          <p:nvPr/>
        </p:nvSpPr>
        <p:spPr>
          <a:xfrm>
            <a:off x="990421" y="1754435"/>
            <a:ext cx="8627108" cy="923330"/>
          </a:xfrm>
          <a:prstGeom prst="rect">
            <a:avLst/>
          </a:prstGeom>
        </p:spPr>
        <p:txBody>
          <a:bodyPr wrap="square">
            <a:spAutoFit/>
          </a:bodyPr>
          <a:lstStyle/>
          <a:p>
            <a:r>
              <a:rPr lang="en-US" altLang="ja-JP" dirty="0"/>
              <a:t>2-d.</a:t>
            </a:r>
          </a:p>
          <a:p>
            <a:r>
              <a:rPr lang="ja-JP" altLang="en-US" dirty="0"/>
              <a:t>　革新を重視するほど</a:t>
            </a:r>
            <a:endParaRPr lang="en-US" altLang="ja-JP" dirty="0"/>
          </a:p>
          <a:p>
            <a:r>
              <a:rPr lang="ja-JP" altLang="en-US" dirty="0"/>
              <a:t>　ニュース・告知重視形式かつ感情広告と説明広告の両方を評価する。</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・仮説②の分析結果をまとめなおす。</a:t>
            </a:r>
            <a:endParaRPr kumimoji="1" lang="en-US" altLang="ja-JP" dirty="0" smtClean="0"/>
          </a:p>
          <a:p>
            <a:r>
              <a:rPr lang="ja-JP" altLang="en-US" dirty="0" smtClean="0"/>
              <a:t>・インプリケーションを増やす。</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53</a:t>
            </a:fld>
            <a:endParaRPr lang="ja-JP" altLang="en-US" dirty="0">
              <a:uFillTx/>
            </a:endParaRPr>
          </a:p>
        </p:txBody>
      </p:sp>
    </p:spTree>
    <p:extLst>
      <p:ext uri="{BB962C8B-B14F-4D97-AF65-F5344CB8AC3E}">
        <p14:creationId xmlns:p14="http://schemas.microsoft.com/office/powerpoint/2010/main" val="17334489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54507" y="1022313"/>
            <a:ext cx="11118915" cy="4813374"/>
          </a:xfrm>
        </p:spPr>
        <p:txBody>
          <a:bodyPr>
            <a:noAutofit/>
          </a:bodyPr>
          <a:lstStyle/>
          <a:p>
            <a:pPr marL="0" indent="0">
              <a:buNone/>
            </a:pPr>
            <a:r>
              <a:rPr lang="ja-JP" altLang="ja-JP" sz="1400" dirty="0">
                <a:uFillTx/>
                <a:latin typeface="+mn-ea"/>
              </a:rPr>
              <a:t>人口 推移</a:t>
            </a:r>
            <a:r>
              <a:rPr lang="en-US" altLang="ja-JP" sz="1400" dirty="0">
                <a:uFillTx/>
                <a:latin typeface="+mn-ea"/>
              </a:rPr>
              <a:t>(</a:t>
            </a:r>
            <a:r>
              <a:rPr lang="ja-JP" altLang="ja-JP" sz="1400" dirty="0">
                <a:uFillTx/>
                <a:latin typeface="+mn-ea"/>
              </a:rPr>
              <a:t>国勢調査</a:t>
            </a:r>
            <a:r>
              <a:rPr lang="en-US" altLang="ja-JP" sz="1400" dirty="0">
                <a:uFillTx/>
                <a:latin typeface="+mn-ea"/>
              </a:rPr>
              <a:t>)</a:t>
            </a:r>
            <a:endParaRPr lang="ja-JP" altLang="ja-JP" sz="1400" dirty="0">
              <a:uFillTx/>
              <a:latin typeface="+mn-ea"/>
            </a:endParaRPr>
          </a:p>
          <a:p>
            <a:pPr marL="0" indent="0">
              <a:buNone/>
            </a:pPr>
            <a:r>
              <a:rPr lang="ja-JP" altLang="ja-JP" sz="1400" dirty="0">
                <a:uFillTx/>
                <a:latin typeface="+mn-ea"/>
              </a:rPr>
              <a:t>総務省</a:t>
            </a:r>
            <a:r>
              <a:rPr lang="en-US" altLang="ja-JP" sz="1400" dirty="0">
                <a:uFillTx/>
                <a:latin typeface="+mn-ea"/>
              </a:rPr>
              <a:t>(2017).</a:t>
            </a:r>
            <a:r>
              <a:rPr lang="ja-JP" altLang="ja-JP" sz="1400" dirty="0">
                <a:uFillTx/>
                <a:latin typeface="+mn-ea"/>
              </a:rPr>
              <a:t>｢統計からみた我が国の高齢者（</a:t>
            </a:r>
            <a:r>
              <a:rPr lang="en-US" altLang="ja-JP" sz="1400" dirty="0">
                <a:uFillTx/>
                <a:latin typeface="+mn-ea"/>
              </a:rPr>
              <a:t>65</a:t>
            </a:r>
            <a:r>
              <a:rPr lang="ja-JP" altLang="ja-JP" sz="1400" dirty="0">
                <a:uFillTx/>
                <a:latin typeface="+mn-ea"/>
              </a:rPr>
              <a:t>歳以上）－「敬老の日」にちなんで－｣</a:t>
            </a:r>
            <a:r>
              <a:rPr lang="en-US" altLang="ja-JP" sz="1400" dirty="0">
                <a:uFillTx/>
                <a:latin typeface="+mn-ea"/>
              </a:rPr>
              <a:t>(</a:t>
            </a:r>
            <a:r>
              <a:rPr lang="ja-JP" altLang="ja-JP" sz="1400" dirty="0">
                <a:uFillTx/>
                <a:latin typeface="+mn-ea"/>
              </a:rPr>
              <a:t>平成</a:t>
            </a:r>
            <a:r>
              <a:rPr lang="en-US" altLang="ja-JP" sz="1400" dirty="0">
                <a:uFillTx/>
                <a:latin typeface="+mn-ea"/>
              </a:rPr>
              <a:t>29</a:t>
            </a:r>
            <a:r>
              <a:rPr lang="ja-JP" altLang="ja-JP" sz="1400" dirty="0">
                <a:uFillTx/>
                <a:latin typeface="+mn-ea"/>
              </a:rPr>
              <a:t>年</a:t>
            </a:r>
            <a:r>
              <a:rPr lang="en-US" altLang="ja-JP" sz="1400" dirty="0">
                <a:uFillTx/>
                <a:latin typeface="+mn-ea"/>
              </a:rPr>
              <a:t>9</a:t>
            </a:r>
            <a:r>
              <a:rPr lang="ja-JP" altLang="ja-JP" sz="1400" dirty="0">
                <a:uFillTx/>
                <a:latin typeface="+mn-ea"/>
              </a:rPr>
              <a:t>月</a:t>
            </a:r>
            <a:r>
              <a:rPr lang="en-US" altLang="ja-JP" sz="1400" dirty="0">
                <a:uFillTx/>
                <a:latin typeface="+mn-ea"/>
              </a:rPr>
              <a:t>17</a:t>
            </a:r>
            <a:r>
              <a:rPr lang="ja-JP" altLang="ja-JP" sz="1400" dirty="0">
                <a:uFillTx/>
                <a:latin typeface="+mn-ea"/>
              </a:rPr>
              <a:t>日参照</a:t>
            </a:r>
            <a:r>
              <a:rPr lang="en-US" altLang="ja-JP" sz="1400" dirty="0">
                <a:uFillTx/>
                <a:latin typeface="+mn-ea"/>
              </a:rPr>
              <a:t>). </a:t>
            </a:r>
            <a:endParaRPr lang="ja-JP" altLang="ja-JP" sz="1400" dirty="0">
              <a:uFillTx/>
              <a:latin typeface="+mn-ea"/>
            </a:endParaRPr>
          </a:p>
          <a:p>
            <a:pPr marL="0" indent="0">
              <a:buNone/>
            </a:pPr>
            <a:r>
              <a:rPr lang="ja-JP" altLang="ja-JP" sz="1400" dirty="0">
                <a:uFillTx/>
                <a:latin typeface="+mn-ea"/>
              </a:rPr>
              <a:t>みずほコーポレート銀行産業調査部</a:t>
            </a:r>
            <a:r>
              <a:rPr lang="en-US" altLang="ja-JP" sz="1400" dirty="0">
                <a:uFillTx/>
                <a:latin typeface="+mn-ea"/>
              </a:rPr>
              <a:t> III-3.</a:t>
            </a:r>
            <a:r>
              <a:rPr lang="ja-JP" altLang="ja-JP" sz="1400" dirty="0">
                <a:uFillTx/>
                <a:latin typeface="+mn-ea"/>
              </a:rPr>
              <a:t>高齢者向け市場</a:t>
            </a:r>
          </a:p>
          <a:p>
            <a:pPr marL="0" indent="0">
              <a:buNone/>
            </a:pPr>
            <a:r>
              <a:rPr lang="en-US" altLang="ja-JP" sz="1400" dirty="0">
                <a:uFillTx/>
                <a:latin typeface="+mn-ea"/>
                <a:hlinkClick r:id="rId2"/>
              </a:rPr>
              <a:t>https://www.mizuhobank.co.jp/corporate/bizinfo/industry/sangyou/pdf/1039_03_03.pdf</a:t>
            </a:r>
            <a:endParaRPr lang="en-US" altLang="ja-JP" sz="1400" dirty="0">
              <a:uFillTx/>
              <a:latin typeface="+mn-ea"/>
            </a:endParaRPr>
          </a:p>
          <a:p>
            <a:pPr marL="0" indent="0">
              <a:buNone/>
            </a:pPr>
            <a:r>
              <a:rPr lang="ja-JP" altLang="en-US" sz="1400" dirty="0">
                <a:uFillTx/>
                <a:latin typeface="+mn-ea"/>
              </a:rPr>
              <a:t>後藤恵美（</a:t>
            </a:r>
            <a:r>
              <a:rPr lang="en-US" altLang="ja-JP" sz="1400" dirty="0">
                <a:uFillTx/>
                <a:latin typeface="+mn-ea"/>
              </a:rPr>
              <a:t>2007</a:t>
            </a:r>
            <a:r>
              <a:rPr lang="ja-JP" altLang="en-US" sz="1400" dirty="0">
                <a:uFillTx/>
                <a:latin typeface="+mn-ea"/>
              </a:rPr>
              <a:t>）「ユーザー起動法を活用したシニア向け商品開発」</a:t>
            </a:r>
            <a:r>
              <a:rPr lang="en-US" altLang="ja-JP" sz="1400" dirty="0">
                <a:uFillTx/>
                <a:latin typeface="+mn-ea"/>
              </a:rPr>
              <a:t>『</a:t>
            </a:r>
            <a:r>
              <a:rPr lang="ja-JP" altLang="en-US" sz="1400" dirty="0">
                <a:uFillTx/>
                <a:latin typeface="+mn-ea"/>
              </a:rPr>
              <a:t>オイコノミカ</a:t>
            </a:r>
            <a:r>
              <a:rPr lang="en-US" altLang="ja-JP" sz="1400" dirty="0">
                <a:uFillTx/>
                <a:latin typeface="+mn-ea"/>
              </a:rPr>
              <a:t>』</a:t>
            </a:r>
            <a:r>
              <a:rPr lang="ja-JP" altLang="en-US" sz="1400" dirty="0">
                <a:uFillTx/>
                <a:latin typeface="+mn-ea"/>
              </a:rPr>
              <a:t>第</a:t>
            </a:r>
            <a:r>
              <a:rPr lang="en-US" altLang="ja-JP" sz="1400" dirty="0">
                <a:uFillTx/>
                <a:latin typeface="+mn-ea"/>
              </a:rPr>
              <a:t>43</a:t>
            </a:r>
            <a:r>
              <a:rPr lang="ja-JP" altLang="en-US" sz="1400" dirty="0">
                <a:uFillTx/>
                <a:latin typeface="+mn-ea"/>
              </a:rPr>
              <a:t>巻第</a:t>
            </a:r>
            <a:r>
              <a:rPr lang="en-US" altLang="ja-JP" sz="1400" dirty="0">
                <a:uFillTx/>
                <a:latin typeface="+mn-ea"/>
              </a:rPr>
              <a:t>3</a:t>
            </a:r>
            <a:r>
              <a:rPr lang="ja-JP" altLang="en-US" sz="1400" dirty="0">
                <a:uFillTx/>
                <a:latin typeface="+mn-ea"/>
              </a:rPr>
              <a:t>・</a:t>
            </a:r>
            <a:r>
              <a:rPr lang="en-US" altLang="ja-JP" sz="1400" dirty="0">
                <a:uFillTx/>
                <a:latin typeface="+mn-ea"/>
              </a:rPr>
              <a:t>4</a:t>
            </a:r>
            <a:r>
              <a:rPr lang="ja-JP" altLang="en-US" sz="1400" dirty="0">
                <a:uFillTx/>
                <a:latin typeface="+mn-ea"/>
              </a:rPr>
              <a:t>号</a:t>
            </a:r>
            <a:r>
              <a:rPr lang="en-US" altLang="ja-JP" sz="1400" dirty="0">
                <a:uFillTx/>
                <a:latin typeface="+mn-ea"/>
              </a:rPr>
              <a:t>pp.67-79</a:t>
            </a:r>
          </a:p>
          <a:p>
            <a:pPr marL="0" indent="0">
              <a:buNone/>
            </a:pPr>
            <a:r>
              <a:rPr lang="ja-JP" altLang="en-US" sz="1400" dirty="0">
                <a:uFillTx/>
                <a:latin typeface="+mn-ea"/>
              </a:rPr>
              <a:t>村田裕之（</a:t>
            </a:r>
            <a:r>
              <a:rPr lang="en-US" altLang="ja-JP" sz="1400" dirty="0">
                <a:uFillTx/>
                <a:latin typeface="+mn-ea"/>
              </a:rPr>
              <a:t>2006</a:t>
            </a:r>
            <a:r>
              <a:rPr lang="ja-JP" altLang="en-US" sz="1400" dirty="0">
                <a:uFillTx/>
                <a:latin typeface="+mn-ea"/>
              </a:rPr>
              <a:t>）「団塊・シニアビジネス</a:t>
            </a:r>
            <a:r>
              <a:rPr lang="en-US" altLang="ja-JP" sz="1400" dirty="0">
                <a:uFillTx/>
                <a:latin typeface="+mn-ea"/>
              </a:rPr>
              <a:t>7</a:t>
            </a:r>
            <a:r>
              <a:rPr lang="ja-JP" altLang="en-US" sz="1400" dirty="0" err="1">
                <a:uFillTx/>
                <a:latin typeface="+mn-ea"/>
              </a:rPr>
              <a:t>つの</a:t>
            </a:r>
            <a:r>
              <a:rPr lang="ja-JP" altLang="en-US" sz="1400" dirty="0">
                <a:uFillTx/>
                <a:latin typeface="+mn-ea"/>
              </a:rPr>
              <a:t>発想転換」ダイヤモンド社</a:t>
            </a:r>
            <a:endParaRPr lang="en-US" altLang="ja-JP" sz="1400" dirty="0">
              <a:uFillTx/>
              <a:latin typeface="+mn-ea"/>
            </a:endParaRPr>
          </a:p>
          <a:p>
            <a:pPr marL="0" indent="0">
              <a:buNone/>
            </a:pPr>
            <a:r>
              <a:rPr lang="ja-JP" altLang="en-US" sz="1400" dirty="0">
                <a:uFillTx/>
              </a:rPr>
              <a:t>村田裕之（</a:t>
            </a:r>
            <a:r>
              <a:rPr lang="en-US" altLang="ja-JP" sz="1400" dirty="0">
                <a:uFillTx/>
              </a:rPr>
              <a:t>2004</a:t>
            </a:r>
            <a:r>
              <a:rPr lang="ja-JP" altLang="en-US" sz="1400" dirty="0">
                <a:uFillTx/>
              </a:rPr>
              <a:t>）「シニアビジネスー</a:t>
            </a:r>
            <a:r>
              <a:rPr lang="en-US" altLang="ja-JP" sz="1400" dirty="0">
                <a:uFillTx/>
              </a:rPr>
              <a:t>『</a:t>
            </a:r>
            <a:r>
              <a:rPr lang="ja-JP" altLang="en-US" sz="1400" dirty="0">
                <a:uFillTx/>
              </a:rPr>
              <a:t>多様性市場</a:t>
            </a:r>
            <a:r>
              <a:rPr lang="en-US" altLang="ja-JP" sz="1400" dirty="0">
                <a:uFillTx/>
              </a:rPr>
              <a:t>』</a:t>
            </a:r>
            <a:r>
              <a:rPr lang="ja-JP" altLang="en-US" sz="1400" dirty="0">
                <a:uFillTx/>
              </a:rPr>
              <a:t>で成功する</a:t>
            </a:r>
            <a:r>
              <a:rPr lang="en-US" altLang="ja-JP" sz="1400" dirty="0">
                <a:uFillTx/>
              </a:rPr>
              <a:t>10</a:t>
            </a:r>
            <a:r>
              <a:rPr lang="ja-JP" altLang="en-US" sz="1400" dirty="0">
                <a:uFillTx/>
              </a:rPr>
              <a:t>の鉄則」　ダイヤモンド社</a:t>
            </a:r>
            <a:endParaRPr lang="en-US" altLang="ja-JP" sz="1400" dirty="0">
              <a:uFillTx/>
            </a:endParaRPr>
          </a:p>
          <a:p>
            <a:pPr marL="0" indent="0">
              <a:buNone/>
            </a:pPr>
            <a:r>
              <a:rPr lang="ja-JP" altLang="en-US" sz="1400" dirty="0">
                <a:uFillTx/>
              </a:rPr>
              <a:t>総合研究所</a:t>
            </a:r>
            <a:r>
              <a:rPr lang="en-US" altLang="ja-JP" sz="1400" dirty="0">
                <a:uFillTx/>
              </a:rPr>
              <a:t>(2004)</a:t>
            </a:r>
            <a:r>
              <a:rPr lang="ja-JP" altLang="en-US" sz="1400" dirty="0">
                <a:uFillTx/>
              </a:rPr>
              <a:t>　</a:t>
            </a:r>
            <a:r>
              <a:rPr lang="en-US" altLang="ja-JP" sz="1400" dirty="0">
                <a:uFillTx/>
              </a:rPr>
              <a:t>｢</a:t>
            </a:r>
            <a:r>
              <a:rPr lang="ja-JP" altLang="en-US" sz="1400" dirty="0">
                <a:uFillTx/>
              </a:rPr>
              <a:t>シニア市場に注目する中小企業の戦略と課題</a:t>
            </a:r>
            <a:r>
              <a:rPr lang="en-US" altLang="ja-JP" sz="1400" dirty="0">
                <a:uFillTx/>
              </a:rPr>
              <a:t>｣</a:t>
            </a:r>
            <a:r>
              <a:rPr lang="ja-JP" altLang="en-US" sz="1400" dirty="0">
                <a:uFillTx/>
              </a:rPr>
              <a:t>中小企業金融公庫　</a:t>
            </a:r>
            <a:r>
              <a:rPr lang="en-US" altLang="ja-JP" sz="1400" dirty="0">
                <a:uFillTx/>
              </a:rPr>
              <a:t>『</a:t>
            </a:r>
            <a:r>
              <a:rPr lang="ja-JP" altLang="en-US" sz="1400" dirty="0">
                <a:uFillTx/>
              </a:rPr>
              <a:t>中小公庫レポート</a:t>
            </a:r>
            <a:r>
              <a:rPr lang="en-US" altLang="ja-JP" sz="1400" dirty="0">
                <a:uFillTx/>
              </a:rPr>
              <a:t>』No.2004</a:t>
            </a:r>
            <a:r>
              <a:rPr lang="ja-JP" altLang="en-US" sz="1400" dirty="0">
                <a:uFillTx/>
              </a:rPr>
              <a:t>　（</a:t>
            </a:r>
            <a:r>
              <a:rPr lang="en-US" altLang="ja-JP" sz="1400" dirty="0">
                <a:uFillTx/>
              </a:rPr>
              <a:t>2005</a:t>
            </a:r>
            <a:r>
              <a:rPr lang="ja-JP" altLang="en-US" sz="1400" dirty="0">
                <a:uFillTx/>
              </a:rPr>
              <a:t>年</a:t>
            </a:r>
            <a:r>
              <a:rPr lang="en-US" altLang="ja-JP" sz="1400" dirty="0">
                <a:uFillTx/>
              </a:rPr>
              <a:t>3</a:t>
            </a:r>
            <a:r>
              <a:rPr lang="ja-JP" altLang="en-US" sz="1400" dirty="0">
                <a:uFillTx/>
              </a:rPr>
              <a:t>月</a:t>
            </a:r>
            <a:r>
              <a:rPr lang="en-US" altLang="ja-JP" sz="1400" dirty="0">
                <a:uFillTx/>
              </a:rPr>
              <a:t>8</a:t>
            </a:r>
            <a:r>
              <a:rPr lang="ja-JP" altLang="en-US" sz="1400" dirty="0">
                <a:uFillTx/>
              </a:rPr>
              <a:t>日）</a:t>
            </a:r>
            <a:endParaRPr lang="ja-JP" altLang="ja-JP" sz="1400" dirty="0">
              <a:uFillTx/>
              <a:latin typeface="+mn-ea"/>
            </a:endParaRPr>
          </a:p>
          <a:p>
            <a:pPr marL="0" indent="0">
              <a:buNone/>
            </a:pPr>
            <a:r>
              <a:rPr lang="ja-JP" altLang="ja-JP" sz="1400" dirty="0">
                <a:uFillTx/>
                <a:latin typeface="+mn-ea"/>
              </a:rPr>
              <a:t>今井秀之</a:t>
            </a:r>
            <a:r>
              <a:rPr lang="en-US" altLang="ja-JP" sz="1400" dirty="0">
                <a:uFillTx/>
                <a:latin typeface="+mn-ea"/>
              </a:rPr>
              <a:t>(2018)</a:t>
            </a:r>
            <a:r>
              <a:rPr lang="ja-JP" altLang="ja-JP" sz="1400" dirty="0">
                <a:uFillTx/>
                <a:latin typeface="+mn-ea"/>
              </a:rPr>
              <a:t>｢生活者研究から観たシニアのための商品開発｣『作大論集』</a:t>
            </a:r>
            <a:r>
              <a:rPr lang="en-US" altLang="ja-JP" sz="1400" dirty="0">
                <a:uFillTx/>
                <a:latin typeface="+mn-ea"/>
              </a:rPr>
              <a:t>8, 239-253.</a:t>
            </a:r>
            <a:endParaRPr lang="ja-JP" altLang="ja-JP" sz="1400" dirty="0">
              <a:uFillTx/>
              <a:latin typeface="+mn-ea"/>
            </a:endParaRPr>
          </a:p>
          <a:p>
            <a:pPr marL="0" indent="0">
              <a:buNone/>
            </a:pPr>
            <a:r>
              <a:rPr lang="ja-JP" altLang="ja-JP" sz="1400" dirty="0">
                <a:uFillTx/>
                <a:latin typeface="+mn-ea"/>
              </a:rPr>
              <a:t>安田和紘</a:t>
            </a:r>
            <a:r>
              <a:rPr lang="en-US" altLang="ja-JP" sz="1400" dirty="0">
                <a:uFillTx/>
                <a:latin typeface="+mn-ea"/>
              </a:rPr>
              <a:t>(2003)</a:t>
            </a:r>
            <a:r>
              <a:rPr lang="ja-JP" altLang="ja-JP" sz="1400" dirty="0">
                <a:uFillTx/>
                <a:latin typeface="+mn-ea"/>
              </a:rPr>
              <a:t>「シニアの消費停滞要因についての一考察」『目白大学経営学研究』</a:t>
            </a:r>
            <a:r>
              <a:rPr lang="en-US" altLang="ja-JP" sz="1400" dirty="0">
                <a:uFillTx/>
                <a:latin typeface="+mn-ea"/>
              </a:rPr>
              <a:t>1,29-41. </a:t>
            </a:r>
            <a:endParaRPr lang="ja-JP" altLang="ja-JP" sz="1400" dirty="0">
              <a:uFillTx/>
              <a:latin typeface="+mn-ea"/>
            </a:endParaRPr>
          </a:p>
          <a:p>
            <a:pPr marL="0" indent="0">
              <a:buNone/>
            </a:pPr>
            <a:r>
              <a:rPr lang="ja-JP" altLang="ja-JP" sz="1400" dirty="0">
                <a:uFillTx/>
                <a:latin typeface="+mn-ea"/>
              </a:rPr>
              <a:t>出家健治</a:t>
            </a:r>
            <a:r>
              <a:rPr lang="en-US" altLang="ja-JP" sz="1400" dirty="0">
                <a:uFillTx/>
                <a:latin typeface="+mn-ea"/>
              </a:rPr>
              <a:t>(2008)</a:t>
            </a:r>
            <a:r>
              <a:rPr lang="ja-JP" altLang="ja-JP" sz="1400" dirty="0">
                <a:uFillTx/>
                <a:latin typeface="+mn-ea"/>
              </a:rPr>
              <a:t>「高齢化社会とシルバーマーケット研究の潮流」『流通』</a:t>
            </a:r>
            <a:r>
              <a:rPr lang="en-US" altLang="ja-JP" sz="1400" dirty="0">
                <a:uFillTx/>
                <a:latin typeface="+mn-ea"/>
              </a:rPr>
              <a:t>2008(22), 13-24.</a:t>
            </a:r>
          </a:p>
          <a:p>
            <a:pPr marL="0" indent="0">
              <a:buNone/>
            </a:pPr>
            <a:r>
              <a:rPr lang="ja-JP" altLang="en-US" sz="1400" dirty="0">
                <a:uFillTx/>
                <a:latin typeface="+mn-ea"/>
              </a:rPr>
              <a:t>日経</a:t>
            </a:r>
            <a:r>
              <a:rPr lang="en-US" altLang="ja-JP" sz="1400" dirty="0">
                <a:uFillTx/>
                <a:latin typeface="+mn-ea"/>
              </a:rPr>
              <a:t>MJ(2006)｢</a:t>
            </a:r>
            <a:r>
              <a:rPr lang="ja-JP" altLang="en-US" sz="1400" dirty="0">
                <a:uFillTx/>
                <a:latin typeface="+mn-ea"/>
              </a:rPr>
              <a:t>年寄り扱い、</a:t>
            </a:r>
            <a:r>
              <a:rPr lang="en-US" altLang="ja-JP" sz="1400" dirty="0">
                <a:uFillTx/>
                <a:latin typeface="+mn-ea"/>
              </a:rPr>
              <a:t>10</a:t>
            </a:r>
            <a:r>
              <a:rPr lang="ja-JP" altLang="en-US" sz="1400" dirty="0">
                <a:uFillTx/>
                <a:latin typeface="+mn-ea"/>
              </a:rPr>
              <a:t>年早いわ</a:t>
            </a:r>
            <a:r>
              <a:rPr lang="en-US" altLang="ja-JP" sz="1400" dirty="0">
                <a:uFillTx/>
                <a:latin typeface="+mn-ea"/>
              </a:rPr>
              <a:t>!｣『</a:t>
            </a:r>
            <a:r>
              <a:rPr lang="ja-JP" altLang="en-US" sz="1400" dirty="0">
                <a:uFillTx/>
                <a:latin typeface="+mn-ea"/>
              </a:rPr>
              <a:t>日経</a:t>
            </a:r>
            <a:r>
              <a:rPr lang="en-US" altLang="ja-JP" sz="1400" dirty="0">
                <a:uFillTx/>
                <a:latin typeface="+mn-ea"/>
              </a:rPr>
              <a:t>MJ』(2016.9.19)</a:t>
            </a:r>
          </a:p>
          <a:p>
            <a:pPr marL="0" indent="0">
              <a:buNone/>
            </a:pPr>
            <a:r>
              <a:rPr lang="en-US" altLang="ja-JP" sz="1400" dirty="0">
                <a:uFillTx/>
                <a:latin typeface="+mn-ea"/>
              </a:rPr>
              <a:t>https://t21-nikkei-co- jp.stri.toyo.ac.jp/g3/ATCD017.do?keyPdf=20160919NRSH1180005513%5CNRS%5C1%5C1 %5C001%5C%5C2295%5CY%5C%5C2016%2F0919%2F20160919NRSH1180005513.pdf%5CPDF%5C2016091 9%5C93b5f96f&amp;analysisIdentifer=&amp;</a:t>
            </a:r>
            <a:r>
              <a:rPr lang="en-US" altLang="ja-JP" sz="1400" dirty="0" err="1">
                <a:uFillTx/>
                <a:latin typeface="+mn-ea"/>
              </a:rPr>
              <a:t>analysisPrevActionId</a:t>
            </a:r>
            <a:r>
              <a:rPr lang="en-US" altLang="ja-JP" sz="1400" dirty="0">
                <a:uFillTx/>
                <a:latin typeface="+mn-ea"/>
              </a:rPr>
              <a:t>=CMNUF10</a:t>
            </a:r>
            <a:endParaRPr lang="ja-JP" altLang="ja-JP" sz="1400" dirty="0">
              <a:uFillTx/>
              <a:latin typeface="+mn-ea"/>
            </a:endParaRPr>
          </a:p>
          <a:p>
            <a:pPr marL="0" indent="0">
              <a:buNone/>
            </a:pPr>
            <a:r>
              <a:rPr kumimoji="1" lang="ja-JP" altLang="en-US" sz="1400" dirty="0">
                <a:uFillTx/>
                <a:latin typeface="+mn-ea"/>
              </a:rPr>
              <a:t>仁平京子（</a:t>
            </a:r>
            <a:r>
              <a:rPr kumimoji="1" lang="en-US" altLang="ja-JP" sz="1400" dirty="0">
                <a:uFillTx/>
                <a:latin typeface="+mn-ea"/>
              </a:rPr>
              <a:t>2005</a:t>
            </a:r>
            <a:r>
              <a:rPr lang="ja-JP" altLang="en-US" sz="1400" dirty="0">
                <a:uFillTx/>
                <a:latin typeface="+mn-ea"/>
              </a:rPr>
              <a:t>）「ライフスタイル概念における社会学的・心理学的特質とマーケティング的特質」明治大学大学院</a:t>
            </a:r>
            <a:r>
              <a:rPr lang="en-US" altLang="ja-JP" sz="1400" dirty="0">
                <a:uFillTx/>
                <a:latin typeface="+mn-ea"/>
              </a:rPr>
              <a:t>『</a:t>
            </a:r>
            <a:r>
              <a:rPr lang="ja-JP" altLang="en-US" sz="1400" dirty="0">
                <a:uFillTx/>
                <a:latin typeface="+mn-ea"/>
              </a:rPr>
              <a:t>商学研究論集</a:t>
            </a:r>
            <a:r>
              <a:rPr lang="en-US" altLang="ja-JP" sz="1400" dirty="0">
                <a:uFillTx/>
                <a:latin typeface="+mn-ea"/>
              </a:rPr>
              <a:t>』22</a:t>
            </a:r>
            <a:r>
              <a:rPr lang="ja-JP" altLang="en-US" sz="1400" dirty="0">
                <a:uFillTx/>
                <a:latin typeface="+mn-ea"/>
              </a:rPr>
              <a:t>　</a:t>
            </a:r>
            <a:r>
              <a:rPr lang="en-US" altLang="ja-JP" sz="1400" dirty="0">
                <a:uFillTx/>
                <a:latin typeface="+mn-ea"/>
              </a:rPr>
              <a:t>2005.2</a:t>
            </a: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54</a:t>
            </a:fld>
            <a:endParaRPr lang="ja-JP" altLang="en-US" dirty="0">
              <a:uFillTx/>
            </a:endParaRPr>
          </a:p>
        </p:txBody>
      </p:sp>
      <p:sp>
        <p:nvSpPr>
          <p:cNvPr id="8" name="タイトル 1"/>
          <p:cNvSpPr txBox="1">
            <a:spLocks/>
          </p:cNvSpPr>
          <p:nvPr/>
        </p:nvSpPr>
        <p:spPr>
          <a:xfrm>
            <a:off x="376549" y="258495"/>
            <a:ext cx="11706035"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参考文献・</a:t>
            </a:r>
            <a:r>
              <a:rPr lang="en-US" altLang="ja-JP" dirty="0">
                <a:uFillTx/>
              </a:rPr>
              <a:t>URL</a:t>
            </a: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80766" y="1338606"/>
            <a:ext cx="10825409" cy="5037073"/>
          </a:xfrm>
        </p:spPr>
        <p:txBody>
          <a:bodyPr>
            <a:normAutofit fontScale="92500" lnSpcReduction="10000"/>
          </a:bodyPr>
          <a:lstStyle/>
          <a:p>
            <a:pPr marL="0" indent="0">
              <a:buNone/>
            </a:pPr>
            <a:r>
              <a:rPr lang="ja-JP" altLang="en-US" sz="1600" dirty="0" smtClean="0">
                <a:uFillTx/>
                <a:latin typeface="+mn-ea"/>
              </a:rPr>
              <a:t>斎藤毅憲、藤野次雄、松浦克巳、南知恵子</a:t>
            </a:r>
            <a:r>
              <a:rPr lang="en-US" altLang="ja-JP" sz="1600" dirty="0" smtClean="0">
                <a:latin typeface="+mn-ea"/>
              </a:rPr>
              <a:t>(2003)『</a:t>
            </a:r>
            <a:r>
              <a:rPr lang="ja-JP" altLang="en-US" sz="1600" dirty="0" smtClean="0">
                <a:latin typeface="+mn-ea"/>
              </a:rPr>
              <a:t>アクティブシニア消費行動</a:t>
            </a:r>
            <a:r>
              <a:rPr lang="en-US" altLang="ja-JP" sz="1600" dirty="0" smtClean="0">
                <a:latin typeface="+mn-ea"/>
              </a:rPr>
              <a:t>』</a:t>
            </a:r>
            <a:r>
              <a:rPr lang="ja-JP" altLang="en-US" sz="1600" dirty="0" smtClean="0">
                <a:latin typeface="+mn-ea"/>
              </a:rPr>
              <a:t>中央経済者</a:t>
            </a:r>
            <a:r>
              <a:rPr lang="en-US" altLang="ja-JP" sz="1600" dirty="0" smtClean="0">
                <a:latin typeface="+mn-ea"/>
              </a:rPr>
              <a:t>.</a:t>
            </a:r>
            <a:endParaRPr lang="en-US" altLang="ja-JP" sz="1600" dirty="0" smtClean="0">
              <a:uFillTx/>
              <a:latin typeface="+mn-ea"/>
            </a:endParaRPr>
          </a:p>
          <a:p>
            <a:pPr marL="0" indent="0">
              <a:buNone/>
            </a:pPr>
            <a:r>
              <a:rPr lang="ja-JP" altLang="en-US" sz="1600" dirty="0" smtClean="0">
                <a:uFillTx/>
                <a:latin typeface="+mn-ea"/>
              </a:rPr>
              <a:t>ビデオオリサーチ社</a:t>
            </a:r>
            <a:r>
              <a:rPr lang="en-US" altLang="ja-JP" sz="1600" dirty="0">
                <a:uFillTx/>
                <a:latin typeface="+mn-ea"/>
              </a:rPr>
              <a:t>(2014)｢</a:t>
            </a:r>
            <a:r>
              <a:rPr lang="ja-JP" altLang="en-US" sz="1600" dirty="0">
                <a:uFillTx/>
                <a:latin typeface="+mn-ea"/>
              </a:rPr>
              <a:t>シニア層メディア接触と生活意識調査</a:t>
            </a:r>
            <a:r>
              <a:rPr lang="en-US" altLang="ja-JP" sz="1600" dirty="0">
                <a:uFillTx/>
                <a:latin typeface="+mn-ea"/>
              </a:rPr>
              <a:t>｣</a:t>
            </a:r>
          </a:p>
          <a:p>
            <a:pPr marL="0" indent="0">
              <a:buNone/>
            </a:pPr>
            <a:r>
              <a:rPr lang="en-US" altLang="ja-JP" sz="1600" dirty="0">
                <a:uFillTx/>
                <a:latin typeface="+mn-ea"/>
              </a:rPr>
              <a:t>https://www.videor.co.jp/digestplus/title/2018/01/7717.html</a:t>
            </a:r>
          </a:p>
          <a:p>
            <a:pPr marL="0" indent="0">
              <a:buNone/>
            </a:pPr>
            <a:r>
              <a:rPr lang="en-US" altLang="ja-JP" sz="1600" dirty="0">
                <a:uFillTx/>
                <a:latin typeface="+mn-ea"/>
              </a:rPr>
              <a:t>ADK(2017)｢ADK</a:t>
            </a:r>
            <a:r>
              <a:rPr lang="ja-JP" altLang="en-US" sz="1600" dirty="0">
                <a:uFillTx/>
                <a:latin typeface="+mn-ea"/>
              </a:rPr>
              <a:t>生活者総合調査</a:t>
            </a:r>
            <a:r>
              <a:rPr lang="en-US" altLang="ja-JP" sz="1600" dirty="0">
                <a:uFillTx/>
                <a:latin typeface="+mn-ea"/>
              </a:rPr>
              <a:t>｣</a:t>
            </a:r>
          </a:p>
          <a:p>
            <a:pPr marL="0" indent="0">
              <a:buNone/>
            </a:pPr>
            <a:r>
              <a:rPr lang="en-US" altLang="ja-JP" sz="1600" dirty="0">
                <a:uFillTx/>
                <a:latin typeface="+mn-ea"/>
              </a:rPr>
              <a:t> https://www.adk.jp/assets/uploads/2017/09/c36a309aba97f079115eb95e09b20bc3.pdf</a:t>
            </a:r>
          </a:p>
          <a:p>
            <a:pPr marL="0" indent="0">
              <a:buNone/>
            </a:pPr>
            <a:r>
              <a:rPr lang="en-US" altLang="ja-JP" sz="1600" dirty="0">
                <a:uFillTx/>
                <a:latin typeface="+mn-ea"/>
              </a:rPr>
              <a:t>(</a:t>
            </a:r>
            <a:r>
              <a:rPr lang="ja-JP" altLang="ja-JP" sz="1600" dirty="0">
                <a:uFillTx/>
                <a:latin typeface="+mn-ea"/>
              </a:rPr>
              <a:t>株</a:t>
            </a:r>
            <a:r>
              <a:rPr lang="en-US" altLang="ja-JP" sz="1600" dirty="0">
                <a:uFillTx/>
                <a:latin typeface="+mn-ea"/>
              </a:rPr>
              <a:t>)</a:t>
            </a:r>
            <a:r>
              <a:rPr lang="ja-JP" altLang="ja-JP" sz="1600" dirty="0">
                <a:uFillTx/>
                <a:latin typeface="+mn-ea"/>
              </a:rPr>
              <a:t>マーケティング・リサーチ・サービス</a:t>
            </a:r>
            <a:r>
              <a:rPr lang="en-US" altLang="ja-JP" sz="1600" dirty="0">
                <a:uFillTx/>
                <a:latin typeface="+mn-ea"/>
              </a:rPr>
              <a:t>(2015)</a:t>
            </a:r>
            <a:r>
              <a:rPr lang="ja-JP" altLang="ja-JP" sz="1600" dirty="0">
                <a:uFillTx/>
                <a:latin typeface="+mn-ea"/>
              </a:rPr>
              <a:t>｢『シニア世代』欲求と充足に関する調査｣</a:t>
            </a:r>
          </a:p>
          <a:p>
            <a:pPr marL="0" indent="0">
              <a:buNone/>
            </a:pPr>
            <a:r>
              <a:rPr lang="en-US" altLang="ja-JP" sz="1600" dirty="0">
                <a:uFillTx/>
                <a:latin typeface="+mn-ea"/>
              </a:rPr>
              <a:t>https://www.mrs.co.jp/Contents/column/20150401MRS01.pdf</a:t>
            </a:r>
            <a:endParaRPr lang="ja-JP" altLang="ja-JP" sz="1600" dirty="0">
              <a:uFillTx/>
              <a:latin typeface="+mn-ea"/>
            </a:endParaRPr>
          </a:p>
          <a:p>
            <a:pPr marL="0" indent="0">
              <a:buNone/>
            </a:pPr>
            <a:r>
              <a:rPr lang="en-US" altLang="ja-JP" sz="1600" dirty="0">
                <a:uFillTx/>
                <a:latin typeface="+mn-ea"/>
              </a:rPr>
              <a:t>(</a:t>
            </a:r>
            <a:r>
              <a:rPr lang="ja-JP" altLang="ja-JP" sz="1600" dirty="0">
                <a:uFillTx/>
                <a:latin typeface="+mn-ea"/>
              </a:rPr>
              <a:t>株</a:t>
            </a:r>
            <a:r>
              <a:rPr lang="en-US" altLang="ja-JP" sz="1600" dirty="0">
                <a:uFillTx/>
                <a:latin typeface="+mn-ea"/>
              </a:rPr>
              <a:t>)RJC</a:t>
            </a:r>
            <a:r>
              <a:rPr lang="ja-JP" altLang="ja-JP" sz="1600" dirty="0">
                <a:uFillTx/>
                <a:latin typeface="+mn-ea"/>
              </a:rPr>
              <a:t>リサーチ</a:t>
            </a:r>
            <a:r>
              <a:rPr lang="en-US" altLang="ja-JP" sz="1600" dirty="0">
                <a:uFillTx/>
                <a:latin typeface="+mn-ea"/>
              </a:rPr>
              <a:t>(2016)</a:t>
            </a:r>
            <a:r>
              <a:rPr lang="ja-JP" altLang="ja-JP" sz="1600" dirty="0">
                <a:uFillTx/>
                <a:latin typeface="+mn-ea"/>
              </a:rPr>
              <a:t>｢シニア ライフスタイル調査｣</a:t>
            </a:r>
          </a:p>
          <a:p>
            <a:pPr marL="0" indent="0">
              <a:buNone/>
            </a:pPr>
            <a:r>
              <a:rPr lang="en-US" altLang="ja-JP" sz="1600" dirty="0">
                <a:uFillTx/>
                <a:latin typeface="+mn-ea"/>
              </a:rPr>
              <a:t>https://www.rjc.co.jp/report/report_160527/ </a:t>
            </a:r>
            <a:endParaRPr lang="ja-JP" altLang="ja-JP" sz="1600" dirty="0">
              <a:uFillTx/>
              <a:latin typeface="+mn-ea"/>
            </a:endParaRPr>
          </a:p>
          <a:p>
            <a:pPr marL="0" indent="0">
              <a:buNone/>
            </a:pPr>
            <a:r>
              <a:rPr lang="en-US" altLang="ja-JP" sz="1600" dirty="0">
                <a:uFillTx/>
                <a:latin typeface="+mn-ea"/>
              </a:rPr>
              <a:t>(</a:t>
            </a:r>
            <a:r>
              <a:rPr lang="ja-JP" altLang="ja-JP" sz="1600" dirty="0">
                <a:uFillTx/>
                <a:latin typeface="+mn-ea"/>
              </a:rPr>
              <a:t>株</a:t>
            </a:r>
            <a:r>
              <a:rPr lang="en-US" altLang="ja-JP" sz="1600" dirty="0">
                <a:uFillTx/>
                <a:latin typeface="+mn-ea"/>
              </a:rPr>
              <a:t>)</a:t>
            </a:r>
            <a:r>
              <a:rPr lang="ja-JP" altLang="ja-JP" sz="1600" dirty="0">
                <a:uFillTx/>
                <a:latin typeface="+mn-ea"/>
              </a:rPr>
              <a:t>ジャパン・マーケティングエージェンシー</a:t>
            </a:r>
            <a:r>
              <a:rPr lang="en-US" altLang="ja-JP" sz="1600" dirty="0">
                <a:uFillTx/>
                <a:latin typeface="+mn-ea"/>
              </a:rPr>
              <a:t>(2013)</a:t>
            </a:r>
            <a:r>
              <a:rPr lang="ja-JP" altLang="ja-JP" sz="1600" dirty="0">
                <a:uFillTx/>
                <a:latin typeface="+mn-ea"/>
              </a:rPr>
              <a:t>｢シニアライフ・センサス</a:t>
            </a:r>
            <a:r>
              <a:rPr lang="en-US" altLang="ja-JP" sz="1600" dirty="0">
                <a:uFillTx/>
                <a:latin typeface="+mn-ea"/>
              </a:rPr>
              <a:t>2013</a:t>
            </a:r>
            <a:r>
              <a:rPr lang="ja-JP" altLang="ja-JP" sz="1600" dirty="0">
                <a:uFillTx/>
                <a:latin typeface="+mn-ea"/>
              </a:rPr>
              <a:t>｣</a:t>
            </a:r>
          </a:p>
          <a:p>
            <a:pPr marL="0" indent="0">
              <a:buNone/>
            </a:pPr>
            <a:r>
              <a:rPr lang="en-US" altLang="ja-JP" sz="1600" dirty="0">
                <a:uFillTx/>
                <a:latin typeface="+mn-ea"/>
                <a:hlinkClick r:id="rId2"/>
              </a:rPr>
              <a:t>https://www.jma-net.com/1806</a:t>
            </a:r>
            <a:endParaRPr lang="en-US" altLang="ja-JP" sz="1600" dirty="0">
              <a:uFillTx/>
              <a:latin typeface="+mn-ea"/>
            </a:endParaRPr>
          </a:p>
          <a:p>
            <a:pPr marL="0" indent="0">
              <a:buNone/>
            </a:pPr>
            <a:r>
              <a:rPr lang="ja-JP" altLang="en-US" sz="1600" dirty="0">
                <a:uFillTx/>
                <a:latin typeface="+mn-ea"/>
              </a:rPr>
              <a:t>黒澤香（</a:t>
            </a:r>
            <a:r>
              <a:rPr lang="en-US" altLang="ja-JP" sz="1600" dirty="0">
                <a:uFillTx/>
                <a:latin typeface="+mn-ea"/>
              </a:rPr>
              <a:t>1993</a:t>
            </a:r>
            <a:r>
              <a:rPr lang="ja-JP" altLang="en-US" sz="1600" dirty="0">
                <a:uFillTx/>
                <a:latin typeface="+mn-ea"/>
              </a:rPr>
              <a:t>）</a:t>
            </a:r>
            <a:r>
              <a:rPr lang="en-US" altLang="ja-JP" sz="1600" dirty="0">
                <a:uFillTx/>
                <a:latin typeface="+mn-ea"/>
              </a:rPr>
              <a:t>.</a:t>
            </a:r>
            <a:r>
              <a:rPr lang="ja-JP" altLang="en-US" sz="1600" dirty="0">
                <a:uFillTx/>
                <a:latin typeface="+mn-ea"/>
              </a:rPr>
              <a:t>「多数派への同調に対する自己意識と自尊心の影響」</a:t>
            </a:r>
            <a:r>
              <a:rPr lang="en-US" altLang="ja-JP" sz="1600" dirty="0">
                <a:uFillTx/>
                <a:latin typeface="+mn-ea"/>
              </a:rPr>
              <a:t>『</a:t>
            </a:r>
            <a:r>
              <a:rPr lang="ja-JP" altLang="en-US" sz="1600" dirty="0">
                <a:uFillTx/>
                <a:latin typeface="+mn-ea"/>
              </a:rPr>
              <a:t>心理学研究</a:t>
            </a:r>
            <a:r>
              <a:rPr lang="en-US" altLang="ja-JP" sz="1600" dirty="0">
                <a:uFillTx/>
                <a:latin typeface="+mn-ea"/>
              </a:rPr>
              <a:t>』63(6),379-387.</a:t>
            </a:r>
          </a:p>
          <a:p>
            <a:pPr marL="0" indent="0">
              <a:buNone/>
            </a:pPr>
            <a:r>
              <a:rPr lang="ja-JP" altLang="en-US" sz="1600" dirty="0">
                <a:uFillTx/>
                <a:latin typeface="+mn-ea"/>
              </a:rPr>
              <a:t>藤原佳典、杉原陽子、新開省二</a:t>
            </a:r>
            <a:r>
              <a:rPr lang="en-US" altLang="ja-JP" sz="1600" dirty="0">
                <a:uFillTx/>
                <a:latin typeface="+mn-ea"/>
              </a:rPr>
              <a:t>(2005). </a:t>
            </a:r>
            <a:r>
              <a:rPr lang="ja-JP" altLang="en-US" sz="1600" dirty="0">
                <a:uFillTx/>
                <a:latin typeface="+mn-ea"/>
              </a:rPr>
              <a:t>「ボランティア活動が高齢者の心身の健康に及ぼす影響」</a:t>
            </a:r>
            <a:endParaRPr lang="en-US" altLang="ja-JP" sz="1600" dirty="0">
              <a:uFillTx/>
              <a:latin typeface="+mn-ea"/>
            </a:endParaRPr>
          </a:p>
          <a:p>
            <a:pPr marL="0" indent="0">
              <a:buNone/>
            </a:pPr>
            <a:r>
              <a:rPr lang="en-US" altLang="ja-JP" sz="1600" dirty="0">
                <a:uFillTx/>
                <a:latin typeface="+mn-ea"/>
              </a:rPr>
              <a:t>『</a:t>
            </a:r>
            <a:r>
              <a:rPr lang="ja-JP" altLang="en-US" sz="1600" dirty="0">
                <a:uFillTx/>
                <a:latin typeface="+mn-ea"/>
              </a:rPr>
              <a:t>日本公衆衛生雑誌</a:t>
            </a:r>
            <a:r>
              <a:rPr lang="en-US" altLang="ja-JP" sz="1600" dirty="0">
                <a:uFillTx/>
                <a:latin typeface="+mn-ea"/>
              </a:rPr>
              <a:t>』52(4),293-307.</a:t>
            </a:r>
          </a:p>
          <a:p>
            <a:pPr marL="0" indent="0">
              <a:buNone/>
            </a:pPr>
            <a:r>
              <a:rPr lang="ja-JP" altLang="en-US" sz="1600" dirty="0">
                <a:uFillTx/>
                <a:latin typeface="+mn-ea"/>
              </a:rPr>
              <a:t>大坊郁夫</a:t>
            </a:r>
            <a:r>
              <a:rPr lang="en-US" altLang="ja-JP" sz="1600" dirty="0">
                <a:uFillTx/>
                <a:latin typeface="+mn-ea"/>
              </a:rPr>
              <a:t>(2000).</a:t>
            </a:r>
            <a:r>
              <a:rPr lang="ja-JP" altLang="en-US" sz="1600" dirty="0">
                <a:uFillTx/>
                <a:latin typeface="+mn-ea"/>
              </a:rPr>
              <a:t>「顔の魅力と認知 社会心理学的展望」</a:t>
            </a:r>
            <a:r>
              <a:rPr lang="en-US" altLang="ja-JP" sz="1600" dirty="0">
                <a:uFillTx/>
                <a:latin typeface="+mn-ea"/>
              </a:rPr>
              <a:t>『</a:t>
            </a:r>
            <a:r>
              <a:rPr lang="ja-JP" altLang="en-US" sz="1600" dirty="0">
                <a:uFillTx/>
                <a:latin typeface="+mn-ea"/>
              </a:rPr>
              <a:t>日本化粧品技術者会誌</a:t>
            </a:r>
            <a:r>
              <a:rPr lang="en-US" altLang="ja-JP" sz="1600" dirty="0">
                <a:uFillTx/>
                <a:latin typeface="+mn-ea"/>
              </a:rPr>
              <a:t>』34(3),241-248.</a:t>
            </a:r>
          </a:p>
          <a:p>
            <a:pPr marL="0" indent="0">
              <a:buNone/>
            </a:pPr>
            <a:endParaRPr lang="en-US" altLang="ja-JP" sz="1600" dirty="0">
              <a:uFillTx/>
              <a:latin typeface="+mn-ea"/>
            </a:endParaRPr>
          </a:p>
          <a:p>
            <a:endParaRPr kumimoji="1" lang="ja-JP" altLang="en-US"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55</a:t>
            </a:fld>
            <a:endParaRPr lang="ja-JP" altLang="en-US" dirty="0">
              <a:uFillTx/>
            </a:endParaRPr>
          </a:p>
        </p:txBody>
      </p:sp>
      <p:sp>
        <p:nvSpPr>
          <p:cNvPr id="8" name="タイトル 1"/>
          <p:cNvSpPr txBox="1">
            <a:spLocks/>
          </p:cNvSpPr>
          <p:nvPr/>
        </p:nvSpPr>
        <p:spPr>
          <a:xfrm>
            <a:off x="376549" y="258495"/>
            <a:ext cx="11706035"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参考文献・</a:t>
            </a:r>
            <a:r>
              <a:rPr lang="en-US" altLang="ja-JP" dirty="0">
                <a:uFillTx/>
              </a:rPr>
              <a:t>URL</a:t>
            </a: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extLst>
      <p:ext uri="{BB962C8B-B14F-4D97-AF65-F5344CB8AC3E}">
        <p14:creationId xmlns:p14="http://schemas.microsoft.com/office/powerpoint/2010/main" val="19260102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16817" y="1318131"/>
            <a:ext cx="11538408" cy="4944427"/>
          </a:xfrm>
        </p:spPr>
        <p:txBody>
          <a:bodyPr>
            <a:noAutofit/>
          </a:bodyPr>
          <a:lstStyle/>
          <a:p>
            <a:r>
              <a:rPr lang="ja-JP" altLang="en-US" sz="1600" dirty="0">
                <a:uFillTx/>
                <a:latin typeface="+mn-ea"/>
              </a:rPr>
              <a:t>小柴朋子・田村照子・永井伸夫・綿貫茂喜・森由紀 </a:t>
            </a:r>
            <a:r>
              <a:rPr lang="en-US" altLang="ja-JP" sz="1600" dirty="0">
                <a:uFillTx/>
                <a:latin typeface="+mn-ea"/>
              </a:rPr>
              <a:t>(2011). </a:t>
            </a:r>
            <a:r>
              <a:rPr lang="ja-JP" altLang="en-US" sz="1600" dirty="0">
                <a:uFillTx/>
                <a:latin typeface="+mn-ea"/>
              </a:rPr>
              <a:t>「ファッションの情動性が人間の心理生理に与える影響」</a:t>
            </a:r>
            <a:r>
              <a:rPr lang="en-US" altLang="ja-JP" sz="1600" dirty="0">
                <a:uFillTx/>
                <a:latin typeface="+mn-ea"/>
              </a:rPr>
              <a:t>『</a:t>
            </a:r>
            <a:r>
              <a:rPr lang="ja-JP" altLang="en-US" sz="1600" dirty="0">
                <a:uFillTx/>
                <a:latin typeface="+mn-ea"/>
              </a:rPr>
              <a:t>服飾文化共同研究最終報告</a:t>
            </a:r>
            <a:r>
              <a:rPr lang="en-US" altLang="ja-JP" sz="1600" dirty="0">
                <a:uFillTx/>
                <a:latin typeface="+mn-ea"/>
              </a:rPr>
              <a:t>』108-115.</a:t>
            </a:r>
          </a:p>
          <a:p>
            <a:r>
              <a:rPr lang="ja-JP" altLang="en-US" sz="1600" dirty="0">
                <a:uFillTx/>
                <a:latin typeface="+mn-ea"/>
              </a:rPr>
              <a:t>大和ネクスト銀行（</a:t>
            </a:r>
            <a:r>
              <a:rPr lang="en-US" altLang="ja-JP" sz="1600" dirty="0">
                <a:uFillTx/>
                <a:latin typeface="+mn-ea"/>
              </a:rPr>
              <a:t>2015</a:t>
            </a:r>
            <a:r>
              <a:rPr lang="ja-JP" altLang="en-US" sz="1600" dirty="0">
                <a:uFillTx/>
                <a:latin typeface="+mn-ea"/>
              </a:rPr>
              <a:t>）</a:t>
            </a:r>
            <a:r>
              <a:rPr lang="en-US" altLang="ja-JP" sz="1600" dirty="0">
                <a:uFillTx/>
                <a:latin typeface="+mn-ea"/>
              </a:rPr>
              <a:t>.</a:t>
            </a:r>
            <a:r>
              <a:rPr lang="ja-JP" altLang="en-US" sz="1600" dirty="0">
                <a:uFillTx/>
                <a:latin typeface="+mn-ea"/>
              </a:rPr>
              <a:t>「おすすめコラム</a:t>
            </a:r>
            <a:r>
              <a:rPr lang="en-US" altLang="ja-JP" sz="1600" dirty="0">
                <a:uFillTx/>
                <a:latin typeface="+mn-ea"/>
              </a:rPr>
              <a:t>&gt;</a:t>
            </a:r>
            <a:r>
              <a:rPr lang="ja-JP" altLang="en-US" sz="1600" dirty="0">
                <a:uFillTx/>
                <a:latin typeface="+mn-ea"/>
              </a:rPr>
              <a:t>調査・アンケート</a:t>
            </a:r>
            <a:r>
              <a:rPr lang="en-US" altLang="ja-JP" sz="1600" dirty="0">
                <a:uFillTx/>
                <a:latin typeface="+mn-ea"/>
              </a:rPr>
              <a:t> 2015</a:t>
            </a:r>
            <a:r>
              <a:rPr lang="ja-JP" altLang="en-US" sz="1600" dirty="0">
                <a:uFillTx/>
                <a:latin typeface="+mn-ea"/>
              </a:rPr>
              <a:t>年ランキングで見るシニアライフに関する調査」</a:t>
            </a:r>
          </a:p>
          <a:p>
            <a:pPr marL="0" indent="0">
              <a:buNone/>
            </a:pPr>
            <a:r>
              <a:rPr lang="ja-JP" altLang="en-US" sz="1600" dirty="0">
                <a:uFillTx/>
                <a:latin typeface="+mn-ea"/>
              </a:rPr>
              <a:t>　</a:t>
            </a:r>
            <a:r>
              <a:rPr lang="en-US" altLang="ja-JP" sz="1600" dirty="0">
                <a:uFillTx/>
                <a:latin typeface="+mn-ea"/>
              </a:rPr>
              <a:t>http://www.bank-daiwa.co.jp/column/articles/2015/life_report_2015_02.html</a:t>
            </a:r>
          </a:p>
          <a:p>
            <a:r>
              <a:rPr lang="ja-JP" altLang="en-US" sz="1600" dirty="0">
                <a:uFillTx/>
                <a:latin typeface="+mn-ea"/>
              </a:rPr>
              <a:t>鈴木幾多郎</a:t>
            </a:r>
            <a:r>
              <a:rPr lang="en-US" altLang="ja-JP" sz="1600" dirty="0">
                <a:uFillTx/>
                <a:latin typeface="+mn-ea"/>
              </a:rPr>
              <a:t>(2010)</a:t>
            </a:r>
            <a:r>
              <a:rPr lang="ja-JP" altLang="en-US" sz="1600" dirty="0">
                <a:uFillTx/>
                <a:latin typeface="+mn-ea"/>
              </a:rPr>
              <a:t>「高齢化社会とシニア・マーケティング」</a:t>
            </a:r>
            <a:r>
              <a:rPr lang="en-US" altLang="ja-JP" sz="1600" dirty="0">
                <a:uFillTx/>
                <a:latin typeface="+mn-ea"/>
              </a:rPr>
              <a:t>『</a:t>
            </a:r>
            <a:r>
              <a:rPr lang="zh-CN" altLang="en-US" sz="1600" dirty="0">
                <a:uFillTx/>
                <a:latin typeface="+mn-ea"/>
              </a:rPr>
              <a:t>桃山学院大学総合研究所紀要</a:t>
            </a:r>
            <a:r>
              <a:rPr lang="en-US" altLang="ja-JP" sz="1600" dirty="0">
                <a:uFillTx/>
                <a:latin typeface="+mn-ea"/>
              </a:rPr>
              <a:t>』36(1), 29-37.</a:t>
            </a:r>
          </a:p>
          <a:p>
            <a:r>
              <a:rPr lang="ja-JP" altLang="ja-JP" sz="1600" dirty="0">
                <a:uFillTx/>
                <a:latin typeface="+mn-ea"/>
              </a:rPr>
              <a:t>嶺田明美・長崎輝世</a:t>
            </a:r>
            <a:r>
              <a:rPr lang="en-US" altLang="ja-JP" sz="1600" dirty="0">
                <a:uFillTx/>
                <a:latin typeface="+mn-ea"/>
              </a:rPr>
              <a:t> (2012).</a:t>
            </a:r>
            <a:r>
              <a:rPr lang="ja-JP" altLang="ja-JP" sz="1600" dirty="0">
                <a:uFillTx/>
                <a:latin typeface="+mn-ea"/>
              </a:rPr>
              <a:t>　</a:t>
            </a:r>
            <a:r>
              <a:rPr lang="ja-JP" altLang="en-US" sz="1600" dirty="0">
                <a:uFillTx/>
                <a:latin typeface="+mn-ea"/>
              </a:rPr>
              <a:t>「</a:t>
            </a:r>
            <a:r>
              <a:rPr lang="ja-JP" altLang="ja-JP" sz="1600" dirty="0">
                <a:uFillTx/>
                <a:latin typeface="+mn-ea"/>
              </a:rPr>
              <a:t>広告の表現について（１）―テレビコマーシャルの表現形式と文末表現―</a:t>
            </a:r>
            <a:r>
              <a:rPr lang="ja-JP" altLang="en-US" sz="1600" dirty="0">
                <a:uFillTx/>
                <a:latin typeface="+mn-ea"/>
              </a:rPr>
              <a:t>」</a:t>
            </a:r>
            <a:r>
              <a:rPr lang="ja-JP" altLang="ja-JP" sz="1600" dirty="0">
                <a:uFillTx/>
                <a:latin typeface="+mn-ea"/>
              </a:rPr>
              <a:t>学苑　</a:t>
            </a:r>
            <a:r>
              <a:rPr lang="en-US" altLang="ja-JP" sz="1600" dirty="0">
                <a:uFillTx/>
                <a:latin typeface="+mn-ea"/>
              </a:rPr>
              <a:t>NO.862(13)</a:t>
            </a:r>
            <a:r>
              <a:rPr lang="ja-JP" altLang="ja-JP" sz="1600" dirty="0">
                <a:uFillTx/>
                <a:latin typeface="+mn-ea"/>
              </a:rPr>
              <a:t>～</a:t>
            </a:r>
            <a:r>
              <a:rPr lang="en-US" altLang="ja-JP" sz="1600" dirty="0">
                <a:uFillTx/>
                <a:latin typeface="+mn-ea"/>
              </a:rPr>
              <a:t>(23) .</a:t>
            </a:r>
          </a:p>
          <a:p>
            <a:r>
              <a:rPr lang="ja-JP" altLang="ja-JP" sz="1600" dirty="0">
                <a:uFillTx/>
                <a:latin typeface="+mn-ea"/>
              </a:rPr>
              <a:t>柏木重秋</a:t>
            </a:r>
            <a:r>
              <a:rPr lang="en-US" altLang="ja-JP" sz="1600" dirty="0">
                <a:uFillTx/>
                <a:latin typeface="+mn-ea"/>
              </a:rPr>
              <a:t>(1988).</a:t>
            </a:r>
            <a:r>
              <a:rPr lang="ja-JP" altLang="ja-JP" sz="1600" dirty="0">
                <a:uFillTx/>
                <a:latin typeface="+mn-ea"/>
              </a:rPr>
              <a:t>　</a:t>
            </a:r>
            <a:r>
              <a:rPr lang="en-US" altLang="ja-JP" sz="1600" dirty="0">
                <a:uFillTx/>
                <a:latin typeface="+mn-ea"/>
              </a:rPr>
              <a:t>『</a:t>
            </a:r>
            <a:r>
              <a:rPr lang="ja-JP" altLang="ja-JP" sz="1600" dirty="0">
                <a:uFillTx/>
                <a:latin typeface="+mn-ea"/>
              </a:rPr>
              <a:t>新版広告概論</a:t>
            </a:r>
            <a:r>
              <a:rPr lang="en-US" altLang="ja-JP" sz="1600" dirty="0">
                <a:uFillTx/>
                <a:latin typeface="+mn-ea"/>
              </a:rPr>
              <a:t>』</a:t>
            </a:r>
            <a:r>
              <a:rPr lang="ja-JP" altLang="ja-JP" sz="1600" dirty="0">
                <a:uFillTx/>
                <a:latin typeface="+mn-ea"/>
              </a:rPr>
              <a:t>　ダイヤモンド社</a:t>
            </a:r>
            <a:r>
              <a:rPr lang="en-US" altLang="ja-JP" sz="1600" dirty="0">
                <a:uFillTx/>
                <a:latin typeface="+mn-ea"/>
              </a:rPr>
              <a:t>.</a:t>
            </a:r>
            <a:endParaRPr lang="ja-JP" altLang="ja-JP" sz="1600" dirty="0">
              <a:uFillTx/>
              <a:latin typeface="+mn-ea"/>
            </a:endParaRPr>
          </a:p>
          <a:p>
            <a:r>
              <a:rPr lang="ja-JP" altLang="ja-JP" sz="1600" dirty="0">
                <a:uFillTx/>
                <a:latin typeface="+mn-ea"/>
              </a:rPr>
              <a:t>相賀徹夫</a:t>
            </a:r>
            <a:r>
              <a:rPr lang="en-US" altLang="ja-JP" sz="1600" dirty="0">
                <a:uFillTx/>
                <a:latin typeface="+mn-ea"/>
              </a:rPr>
              <a:t>(1988).</a:t>
            </a:r>
            <a:r>
              <a:rPr lang="ja-JP" altLang="ja-JP" sz="1600" dirty="0">
                <a:uFillTx/>
                <a:latin typeface="+mn-ea"/>
              </a:rPr>
              <a:t>　</a:t>
            </a:r>
            <a:r>
              <a:rPr lang="en-US" altLang="ja-JP" sz="1600" dirty="0">
                <a:uFillTx/>
                <a:latin typeface="+mn-ea"/>
              </a:rPr>
              <a:t>『</a:t>
            </a:r>
            <a:r>
              <a:rPr lang="ja-JP" altLang="ja-JP" sz="1600" dirty="0">
                <a:uFillTx/>
                <a:latin typeface="+mn-ea"/>
              </a:rPr>
              <a:t>日本大百科全書</a:t>
            </a:r>
            <a:r>
              <a:rPr lang="en-US" altLang="ja-JP" sz="1600" dirty="0">
                <a:uFillTx/>
                <a:latin typeface="+mn-ea"/>
              </a:rPr>
              <a:t>』</a:t>
            </a:r>
          </a:p>
          <a:p>
            <a:r>
              <a:rPr lang="en-US" altLang="ja-JP" sz="1600" dirty="0" err="1">
                <a:uFillTx/>
                <a:latin typeface="+mn-ea"/>
              </a:rPr>
              <a:t>E.Tory</a:t>
            </a:r>
            <a:r>
              <a:rPr lang="en-US" altLang="ja-JP" sz="1600" dirty="0">
                <a:uFillTx/>
                <a:latin typeface="+mn-ea"/>
              </a:rPr>
              <a:t> Higgins(1997).</a:t>
            </a:r>
            <a:r>
              <a:rPr lang="ja-JP" altLang="ja-JP" sz="1600" dirty="0">
                <a:uFillTx/>
                <a:latin typeface="+mn-ea"/>
              </a:rPr>
              <a:t>　</a:t>
            </a:r>
            <a:r>
              <a:rPr lang="ja-JP" altLang="en-US" sz="1600" dirty="0">
                <a:uFillTx/>
                <a:latin typeface="+mn-ea"/>
              </a:rPr>
              <a:t>「</a:t>
            </a:r>
            <a:r>
              <a:rPr lang="en-US" altLang="ja-JP" sz="1600" dirty="0">
                <a:uFillTx/>
                <a:latin typeface="+mn-ea"/>
              </a:rPr>
              <a:t>Beyond pleasure and pain</a:t>
            </a:r>
            <a:r>
              <a:rPr lang="ja-JP" altLang="en-US" sz="1600" dirty="0">
                <a:uFillTx/>
                <a:latin typeface="+mn-ea"/>
              </a:rPr>
              <a:t>」</a:t>
            </a:r>
            <a:r>
              <a:rPr lang="en-US" altLang="ja-JP" sz="1600" dirty="0">
                <a:uFillTx/>
                <a:latin typeface="+mn-ea"/>
              </a:rPr>
              <a:t> 『 </a:t>
            </a:r>
            <a:r>
              <a:rPr lang="en-US" altLang="ja-JP" sz="1600" i="1" dirty="0">
                <a:uFillTx/>
                <a:latin typeface="+mn-ea"/>
              </a:rPr>
              <a:t>American Psychologist』52</a:t>
            </a:r>
            <a:r>
              <a:rPr lang="en-US" altLang="ja-JP" sz="1600" dirty="0">
                <a:uFillTx/>
                <a:latin typeface="+mn-ea"/>
              </a:rPr>
              <a:t>(12), 1280-1300.</a:t>
            </a:r>
          </a:p>
          <a:p>
            <a:r>
              <a:rPr lang="en-US" altLang="ja-JP" sz="1600" dirty="0" err="1">
                <a:uFillTx/>
                <a:latin typeface="+mn-ea"/>
              </a:rPr>
              <a:t>Alwxander</a:t>
            </a:r>
            <a:r>
              <a:rPr lang="en-US" altLang="ja-JP" sz="1600" dirty="0">
                <a:uFillTx/>
                <a:latin typeface="+mn-ea"/>
              </a:rPr>
              <a:t> </a:t>
            </a:r>
            <a:r>
              <a:rPr lang="en-US" altLang="ja-JP" sz="1600" dirty="0" err="1">
                <a:uFillTx/>
                <a:latin typeface="+mn-ea"/>
              </a:rPr>
              <a:t>Chernev</a:t>
            </a:r>
            <a:r>
              <a:rPr lang="en-US" altLang="ja-JP" sz="1600" dirty="0">
                <a:uFillTx/>
                <a:latin typeface="+mn-ea"/>
              </a:rPr>
              <a:t>(2004). </a:t>
            </a:r>
            <a:r>
              <a:rPr lang="ja-JP" altLang="ja-JP" sz="1600" dirty="0">
                <a:uFillTx/>
                <a:latin typeface="+mn-ea"/>
              </a:rPr>
              <a:t>「</a:t>
            </a:r>
            <a:r>
              <a:rPr lang="en-US" altLang="ja-JP" sz="1600" dirty="0">
                <a:uFillTx/>
                <a:latin typeface="+mn-ea"/>
              </a:rPr>
              <a:t>Goal-Attribute Compatibility in Consumer Choice</a:t>
            </a:r>
            <a:r>
              <a:rPr lang="ja-JP" altLang="ja-JP" sz="1600" dirty="0">
                <a:uFillTx/>
                <a:latin typeface="+mn-ea"/>
              </a:rPr>
              <a:t>」『</a:t>
            </a:r>
            <a:r>
              <a:rPr lang="en-US" altLang="ja-JP" sz="1600" dirty="0">
                <a:uFillTx/>
                <a:latin typeface="+mn-ea"/>
              </a:rPr>
              <a:t>JOURNAL OF CONSUMER PSYCHOLOGY,</a:t>
            </a:r>
            <a:r>
              <a:rPr lang="ja-JP" altLang="ja-JP" sz="1600" dirty="0">
                <a:uFillTx/>
                <a:latin typeface="+mn-ea"/>
              </a:rPr>
              <a:t>』</a:t>
            </a:r>
            <a:r>
              <a:rPr lang="en-US" altLang="ja-JP" sz="1600" dirty="0">
                <a:uFillTx/>
                <a:latin typeface="+mn-ea"/>
              </a:rPr>
              <a:t>14(1&amp;2), 141–150.</a:t>
            </a:r>
            <a:endParaRPr lang="ja-JP" altLang="ja-JP" sz="1600" dirty="0">
              <a:uFillTx/>
              <a:latin typeface="+mn-ea"/>
            </a:endParaRPr>
          </a:p>
          <a:p>
            <a:r>
              <a:rPr lang="en-US" altLang="ja-JP" sz="1600" dirty="0" err="1">
                <a:uFillTx/>
                <a:latin typeface="+mn-ea"/>
              </a:rPr>
              <a:t>Aaker,Lee</a:t>
            </a:r>
            <a:r>
              <a:rPr lang="en-US" altLang="ja-JP" sz="1600" dirty="0">
                <a:uFillTx/>
                <a:latin typeface="+mn-ea"/>
              </a:rPr>
              <a:t>(2001). </a:t>
            </a:r>
            <a:r>
              <a:rPr lang="ja-JP" altLang="ja-JP" sz="1600" dirty="0">
                <a:uFillTx/>
                <a:latin typeface="+mn-ea"/>
              </a:rPr>
              <a:t>「“</a:t>
            </a:r>
            <a:r>
              <a:rPr lang="en-US" altLang="ja-JP" sz="1600" dirty="0">
                <a:uFillTx/>
                <a:latin typeface="+mn-ea"/>
              </a:rPr>
              <a:t>I</a:t>
            </a:r>
            <a:r>
              <a:rPr lang="ja-JP" altLang="ja-JP" sz="1600" dirty="0">
                <a:uFillTx/>
                <a:latin typeface="+mn-ea"/>
              </a:rPr>
              <a:t>”</a:t>
            </a:r>
            <a:r>
              <a:rPr lang="en-US" altLang="ja-JP" sz="1600" dirty="0">
                <a:uFillTx/>
                <a:latin typeface="+mn-ea"/>
              </a:rPr>
              <a:t> Seek Pleasures and </a:t>
            </a:r>
            <a:r>
              <a:rPr lang="ja-JP" altLang="ja-JP" sz="1600" dirty="0">
                <a:uFillTx/>
                <a:latin typeface="+mn-ea"/>
              </a:rPr>
              <a:t>“</a:t>
            </a:r>
            <a:r>
              <a:rPr lang="en-US" altLang="ja-JP" sz="1600" dirty="0">
                <a:uFillTx/>
                <a:latin typeface="+mn-ea"/>
              </a:rPr>
              <a:t>We</a:t>
            </a:r>
            <a:r>
              <a:rPr lang="ja-JP" altLang="ja-JP" sz="1600" dirty="0">
                <a:uFillTx/>
                <a:latin typeface="+mn-ea"/>
              </a:rPr>
              <a:t>”</a:t>
            </a:r>
            <a:r>
              <a:rPr lang="en-US" altLang="ja-JP" sz="1600" dirty="0">
                <a:uFillTx/>
                <a:latin typeface="+mn-ea"/>
              </a:rPr>
              <a:t> Avoid Pains: The Role of Self-Regulatory Goals in Information Processing and Persuasion</a:t>
            </a:r>
            <a:r>
              <a:rPr lang="ja-JP" altLang="ja-JP" sz="1600" dirty="0">
                <a:uFillTx/>
                <a:latin typeface="+mn-ea"/>
              </a:rPr>
              <a:t>」『</a:t>
            </a:r>
            <a:r>
              <a:rPr lang="en-US" altLang="ja-JP" sz="1600" dirty="0">
                <a:uFillTx/>
                <a:latin typeface="+mn-ea"/>
              </a:rPr>
              <a:t>Journal of Consumer Research</a:t>
            </a:r>
            <a:r>
              <a:rPr lang="ja-JP" altLang="ja-JP" sz="1600" dirty="0">
                <a:uFillTx/>
                <a:latin typeface="+mn-ea"/>
              </a:rPr>
              <a:t>』第</a:t>
            </a:r>
            <a:r>
              <a:rPr lang="en-US" altLang="ja-JP" sz="1600" dirty="0">
                <a:uFillTx/>
                <a:latin typeface="+mn-ea"/>
              </a:rPr>
              <a:t>28</a:t>
            </a:r>
            <a:r>
              <a:rPr lang="ja-JP" altLang="ja-JP" sz="1600" dirty="0">
                <a:uFillTx/>
                <a:latin typeface="+mn-ea"/>
              </a:rPr>
              <a:t>巻、第</a:t>
            </a:r>
            <a:r>
              <a:rPr lang="en-US" altLang="ja-JP" sz="1600" dirty="0">
                <a:uFillTx/>
                <a:latin typeface="+mn-ea"/>
              </a:rPr>
              <a:t>1</a:t>
            </a:r>
            <a:r>
              <a:rPr lang="ja-JP" altLang="ja-JP" sz="1600" dirty="0">
                <a:uFillTx/>
                <a:latin typeface="+mn-ea"/>
              </a:rPr>
              <a:t>号、</a:t>
            </a:r>
            <a:r>
              <a:rPr lang="en-US" altLang="ja-JP" sz="1600" dirty="0">
                <a:uFillTx/>
                <a:latin typeface="+mn-ea"/>
              </a:rPr>
              <a:t>2001</a:t>
            </a:r>
            <a:r>
              <a:rPr lang="ja-JP" altLang="ja-JP" sz="1600" dirty="0">
                <a:uFillTx/>
                <a:latin typeface="+mn-ea"/>
              </a:rPr>
              <a:t>年</a:t>
            </a:r>
            <a:r>
              <a:rPr lang="en-US" altLang="ja-JP" sz="1600" dirty="0">
                <a:uFillTx/>
                <a:latin typeface="+mn-ea"/>
              </a:rPr>
              <a:t>6</a:t>
            </a:r>
            <a:r>
              <a:rPr lang="ja-JP" altLang="ja-JP" sz="1600" dirty="0">
                <a:uFillTx/>
                <a:latin typeface="+mn-ea"/>
              </a:rPr>
              <a:t>月</a:t>
            </a:r>
            <a:r>
              <a:rPr lang="en-US" altLang="ja-JP" sz="1600" dirty="0">
                <a:uFillTx/>
                <a:latin typeface="+mn-ea"/>
              </a:rPr>
              <a:t>1</a:t>
            </a:r>
            <a:r>
              <a:rPr lang="ja-JP" altLang="ja-JP" sz="1600" dirty="0">
                <a:uFillTx/>
                <a:latin typeface="+mn-ea"/>
              </a:rPr>
              <a:t>日、第</a:t>
            </a:r>
            <a:r>
              <a:rPr lang="en-US" altLang="ja-JP" sz="1600" dirty="0">
                <a:uFillTx/>
                <a:latin typeface="+mn-ea"/>
              </a:rPr>
              <a:t>33-49</a:t>
            </a:r>
            <a:r>
              <a:rPr lang="ja-JP" altLang="ja-JP" sz="1600" dirty="0">
                <a:uFillTx/>
                <a:latin typeface="+mn-ea"/>
              </a:rPr>
              <a:t>ページ</a:t>
            </a:r>
            <a:r>
              <a:rPr lang="en-US" altLang="ja-JP" sz="1600" dirty="0">
                <a:uFillTx/>
                <a:latin typeface="+mn-ea"/>
              </a:rPr>
              <a:t>.</a:t>
            </a:r>
            <a:endParaRPr lang="ja-JP" altLang="ja-JP" sz="1600" dirty="0">
              <a:uFillTx/>
              <a:latin typeface="+mn-ea"/>
            </a:endParaRPr>
          </a:p>
          <a:p>
            <a:r>
              <a:rPr lang="ja-JP" altLang="ja-JP" sz="1600" dirty="0">
                <a:uFillTx/>
                <a:latin typeface="+mn-ea"/>
              </a:rPr>
              <a:t>青木幸弘</a:t>
            </a:r>
            <a:r>
              <a:rPr lang="en-US" altLang="ja-JP" sz="1600" dirty="0">
                <a:uFillTx/>
                <a:latin typeface="+mn-ea"/>
              </a:rPr>
              <a:t>(1982). </a:t>
            </a:r>
            <a:r>
              <a:rPr lang="ja-JP" altLang="ja-JP" sz="1600" dirty="0">
                <a:uFillTx/>
                <a:latin typeface="+mn-ea"/>
              </a:rPr>
              <a:t>「消費者情報探索に関する一考察：実証研究のための分析枠組と今後の課題」『一橋研究』</a:t>
            </a:r>
            <a:r>
              <a:rPr lang="en-US" altLang="ja-JP" sz="1600" dirty="0">
                <a:uFillTx/>
                <a:latin typeface="+mn-ea"/>
              </a:rPr>
              <a:t> 7(2): 1-15.</a:t>
            </a:r>
            <a:endParaRPr lang="ja-JP" altLang="ja-JP" sz="1600" dirty="0">
              <a:uFillTx/>
              <a:latin typeface="+mn-ea"/>
            </a:endParaRPr>
          </a:p>
          <a:p>
            <a:endParaRPr lang="ja-JP" altLang="ja-JP" sz="1600" dirty="0">
              <a:uFillTx/>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56</a:t>
            </a:fld>
            <a:endParaRPr lang="ja-JP" altLang="en-US" dirty="0">
              <a:uFillTx/>
            </a:endParaRPr>
          </a:p>
        </p:txBody>
      </p:sp>
      <p:sp>
        <p:nvSpPr>
          <p:cNvPr id="8" name="タイトル 1"/>
          <p:cNvSpPr txBox="1">
            <a:spLocks/>
          </p:cNvSpPr>
          <p:nvPr/>
        </p:nvSpPr>
        <p:spPr>
          <a:xfrm>
            <a:off x="376549" y="258495"/>
            <a:ext cx="11706035"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参考文献・</a:t>
            </a:r>
            <a:r>
              <a:rPr lang="en-US" altLang="ja-JP" dirty="0">
                <a:uFillTx/>
              </a:rPr>
              <a:t>URL</a:t>
            </a: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76607" y="1319239"/>
            <a:ext cx="10641290" cy="4903431"/>
          </a:xfrm>
        </p:spPr>
        <p:txBody>
          <a:bodyPr>
            <a:normAutofit fontScale="55000" lnSpcReduction="20000"/>
          </a:bodyPr>
          <a:lstStyle/>
          <a:p>
            <a:pPr marL="0" indent="0">
              <a:buNone/>
            </a:pPr>
            <a:r>
              <a:rPr lang="ja-JP" altLang="ja-JP" sz="2900" dirty="0">
                <a:uFillTx/>
                <a:latin typeface="+mn-ea"/>
              </a:rPr>
              <a:t>恩蔵三穂</a:t>
            </a:r>
            <a:r>
              <a:rPr lang="en-US" altLang="ja-JP" sz="2900" dirty="0">
                <a:uFillTx/>
                <a:latin typeface="+mn-ea"/>
              </a:rPr>
              <a:t>(2003). </a:t>
            </a:r>
            <a:r>
              <a:rPr lang="ja-JP" altLang="ja-JP" sz="2900" dirty="0">
                <a:uFillTx/>
                <a:latin typeface="+mn-ea"/>
              </a:rPr>
              <a:t>「保険とリスク・コミュニケーション」『生命保険論集』</a:t>
            </a:r>
            <a:r>
              <a:rPr lang="en-US" altLang="ja-JP" sz="2900" dirty="0">
                <a:uFillTx/>
                <a:latin typeface="+mn-ea"/>
              </a:rPr>
              <a:t> (142), 107-128, </a:t>
            </a:r>
          </a:p>
          <a:p>
            <a:pPr marL="0" indent="0">
              <a:buNone/>
            </a:pPr>
            <a:r>
              <a:rPr lang="ja-JP" altLang="ja-JP" sz="2900" dirty="0">
                <a:uFillTx/>
                <a:latin typeface="+mn-ea"/>
              </a:rPr>
              <a:t>生命保険文化センター</a:t>
            </a:r>
            <a:r>
              <a:rPr lang="en-US" altLang="ja-JP" sz="2900" dirty="0">
                <a:uFillTx/>
                <a:latin typeface="+mn-ea"/>
              </a:rPr>
              <a:t>.</a:t>
            </a:r>
          </a:p>
          <a:p>
            <a:pPr marL="0" indent="0">
              <a:buNone/>
            </a:pPr>
            <a:r>
              <a:rPr lang="en-US" altLang="ja-JP" sz="2900" dirty="0">
                <a:uFillTx/>
                <a:latin typeface="+mn-ea"/>
              </a:rPr>
              <a:t>Gerrard(2000).</a:t>
            </a:r>
            <a:r>
              <a:rPr lang="ja-JP" altLang="ja-JP" sz="2900" dirty="0">
                <a:uFillTx/>
                <a:latin typeface="+mn-ea"/>
              </a:rPr>
              <a:t>　「</a:t>
            </a:r>
            <a:r>
              <a:rPr lang="en-US" altLang="ja-JP" sz="2900" dirty="0">
                <a:uFillTx/>
                <a:latin typeface="+mn-ea"/>
              </a:rPr>
              <a:t>Self-Serving </a:t>
            </a:r>
            <a:r>
              <a:rPr lang="en-US" altLang="ja-JP" sz="2900" dirty="0" err="1">
                <a:uFillTx/>
                <a:latin typeface="+mn-ea"/>
              </a:rPr>
              <a:t>Cognitions,andHealth</a:t>
            </a:r>
            <a:r>
              <a:rPr lang="en-US" altLang="ja-JP" sz="2900" dirty="0">
                <a:uFillTx/>
                <a:latin typeface="+mn-ea"/>
              </a:rPr>
              <a:t> Risk Behavior</a:t>
            </a:r>
            <a:r>
              <a:rPr lang="ja-JP" altLang="ja-JP" sz="2900" dirty="0">
                <a:uFillTx/>
                <a:latin typeface="+mn-ea"/>
              </a:rPr>
              <a:t>”」『</a:t>
            </a:r>
            <a:r>
              <a:rPr lang="en-US" altLang="ja-JP" sz="2900" dirty="0">
                <a:uFillTx/>
                <a:latin typeface="+mn-ea"/>
              </a:rPr>
              <a:t>Wiley Online Library</a:t>
            </a:r>
            <a:r>
              <a:rPr lang="ja-JP" altLang="ja-JP" sz="2900" dirty="0">
                <a:uFillTx/>
                <a:latin typeface="+mn-ea"/>
              </a:rPr>
              <a:t>』</a:t>
            </a:r>
            <a:r>
              <a:rPr lang="en-US" altLang="ja-JP" sz="2900" dirty="0">
                <a:uFillTx/>
                <a:latin typeface="+mn-ea"/>
              </a:rPr>
              <a:t>.</a:t>
            </a:r>
            <a:endParaRPr lang="ja-JP" altLang="ja-JP" sz="2900" dirty="0">
              <a:uFillTx/>
              <a:latin typeface="+mn-ea"/>
            </a:endParaRPr>
          </a:p>
          <a:p>
            <a:pPr marL="0" indent="0">
              <a:buNone/>
            </a:pPr>
            <a:r>
              <a:rPr lang="en-US" altLang="ja-JP" sz="2900" dirty="0" err="1">
                <a:uFillTx/>
                <a:latin typeface="+mn-ea"/>
              </a:rPr>
              <a:t>Schaninger</a:t>
            </a:r>
            <a:r>
              <a:rPr lang="en-US" altLang="ja-JP" sz="2900" dirty="0">
                <a:uFillTx/>
                <a:latin typeface="+mn-ea"/>
              </a:rPr>
              <a:t>(1976).</a:t>
            </a:r>
            <a:r>
              <a:rPr lang="ja-JP" altLang="ja-JP" sz="2900" dirty="0">
                <a:uFillTx/>
                <a:latin typeface="+mn-ea"/>
              </a:rPr>
              <a:t>「</a:t>
            </a:r>
            <a:r>
              <a:rPr lang="en-US" altLang="ja-JP" sz="2900" dirty="0">
                <a:uFillTx/>
                <a:latin typeface="+mn-ea"/>
              </a:rPr>
              <a:t>Perceived Risk and Personality</a:t>
            </a:r>
            <a:r>
              <a:rPr lang="ja-JP" altLang="ja-JP" sz="2900" dirty="0">
                <a:uFillTx/>
                <a:latin typeface="+mn-ea"/>
              </a:rPr>
              <a:t>」</a:t>
            </a:r>
            <a:r>
              <a:rPr lang="en-US" altLang="ja-JP" sz="2900" dirty="0">
                <a:uFillTx/>
                <a:latin typeface="+mn-ea"/>
              </a:rPr>
              <a:t>MCB UP Ltd.</a:t>
            </a:r>
          </a:p>
          <a:p>
            <a:pPr marL="0" indent="0">
              <a:buNone/>
            </a:pPr>
            <a:r>
              <a:rPr lang="ja-JP" altLang="en-US" sz="2900" dirty="0">
                <a:uFillTx/>
                <a:latin typeface="+mn-ea"/>
              </a:rPr>
              <a:t>「消費者セグメントの現在</a:t>
            </a:r>
            <a:r>
              <a:rPr lang="en-US" altLang="ja-JP" sz="2900" dirty="0">
                <a:uFillTx/>
                <a:latin typeface="+mn-ea"/>
              </a:rPr>
              <a:t>-ACR</a:t>
            </a:r>
            <a:r>
              <a:rPr lang="ja-JP" altLang="en-US" sz="2900" dirty="0">
                <a:uFillTx/>
                <a:latin typeface="+mn-ea"/>
              </a:rPr>
              <a:t>に見る消費者セグメンテーション</a:t>
            </a:r>
            <a:r>
              <a:rPr lang="en-US" altLang="ja-JP" sz="2900" dirty="0">
                <a:uFillTx/>
                <a:latin typeface="+mn-ea"/>
              </a:rPr>
              <a:t>-</a:t>
            </a:r>
            <a:r>
              <a:rPr lang="ja-JP" altLang="en-US" sz="2900" dirty="0">
                <a:uFillTx/>
                <a:latin typeface="+mn-ea"/>
              </a:rPr>
              <a:t>」塚原 新一</a:t>
            </a:r>
            <a:r>
              <a:rPr lang="en-US" altLang="ja-JP" sz="2900" dirty="0">
                <a:uFillTx/>
                <a:latin typeface="+mn-ea"/>
              </a:rPr>
              <a:t>,</a:t>
            </a:r>
            <a:r>
              <a:rPr lang="ja-JP" altLang="en-US" sz="2900" dirty="0">
                <a:uFillTx/>
                <a:latin typeface="+mn-ea"/>
              </a:rPr>
              <a:t>緒方 直美</a:t>
            </a:r>
            <a:r>
              <a:rPr lang="en-US" altLang="ja-JP" sz="2900" dirty="0">
                <a:uFillTx/>
                <a:latin typeface="+mn-ea"/>
              </a:rPr>
              <a:t>『AD</a:t>
            </a:r>
            <a:r>
              <a:rPr lang="ja-JP" altLang="en-US" sz="2900" dirty="0">
                <a:uFillTx/>
                <a:latin typeface="+mn-ea"/>
              </a:rPr>
              <a:t>・</a:t>
            </a:r>
            <a:r>
              <a:rPr lang="en-US" altLang="ja-JP" sz="2900" dirty="0">
                <a:uFillTx/>
                <a:latin typeface="+mn-ea"/>
              </a:rPr>
              <a:t>STUDIES』 Vol.51 2015.</a:t>
            </a:r>
            <a:endParaRPr lang="ja-JP" altLang="en-US" sz="2900" dirty="0">
              <a:uFillTx/>
              <a:latin typeface="+mn-ea"/>
            </a:endParaRPr>
          </a:p>
          <a:p>
            <a:pPr marL="0" indent="0">
              <a:buNone/>
            </a:pPr>
            <a:r>
              <a:rPr lang="ja-JP" altLang="en-US" sz="2900" dirty="0">
                <a:uFillTx/>
                <a:latin typeface="+mn-ea"/>
              </a:rPr>
              <a:t>内藤まゆみ　鈴木佳苗　坂元章（</a:t>
            </a:r>
            <a:r>
              <a:rPr lang="en-US" altLang="ja-JP" sz="2900" dirty="0">
                <a:uFillTx/>
                <a:latin typeface="+mn-ea"/>
              </a:rPr>
              <a:t>2004</a:t>
            </a:r>
            <a:r>
              <a:rPr lang="ja-JP" altLang="en-US" sz="2900" dirty="0">
                <a:uFillTx/>
                <a:latin typeface="+mn-ea"/>
              </a:rPr>
              <a:t>）</a:t>
            </a:r>
            <a:r>
              <a:rPr lang="en-US" altLang="ja-JP" sz="2900" dirty="0">
                <a:uFillTx/>
                <a:latin typeface="+mn-ea"/>
              </a:rPr>
              <a:t>.</a:t>
            </a:r>
            <a:r>
              <a:rPr lang="ja-JP" altLang="en-US" sz="2900" dirty="0">
                <a:uFillTx/>
                <a:latin typeface="+mn-ea"/>
              </a:rPr>
              <a:t>「情報処理スタイル（合理性</a:t>
            </a:r>
            <a:r>
              <a:rPr lang="ja-JP" altLang="en-US" sz="2900" dirty="0" err="1">
                <a:uFillTx/>
                <a:latin typeface="+mn-ea"/>
              </a:rPr>
              <a:t>ー</a:t>
            </a:r>
            <a:r>
              <a:rPr lang="ja-JP" altLang="en-US" sz="2900" dirty="0">
                <a:uFillTx/>
                <a:latin typeface="+mn-ea"/>
              </a:rPr>
              <a:t>直感性）尺度の作成」</a:t>
            </a:r>
            <a:endParaRPr lang="en-US" altLang="ja-JP" sz="2900" dirty="0">
              <a:uFillTx/>
              <a:latin typeface="+mn-ea"/>
            </a:endParaRPr>
          </a:p>
          <a:p>
            <a:pPr marL="0" indent="0">
              <a:buNone/>
            </a:pPr>
            <a:r>
              <a:rPr lang="en-US" altLang="ja-JP" sz="2900" dirty="0">
                <a:uFillTx/>
                <a:latin typeface="+mn-ea"/>
              </a:rPr>
              <a:t>『</a:t>
            </a:r>
            <a:r>
              <a:rPr lang="ja-JP" altLang="en-US" sz="2900" dirty="0">
                <a:uFillTx/>
                <a:latin typeface="+mn-ea"/>
              </a:rPr>
              <a:t>パーソナリティ研究</a:t>
            </a:r>
            <a:r>
              <a:rPr lang="en-US" altLang="ja-JP" sz="2900" dirty="0">
                <a:uFillTx/>
                <a:latin typeface="+mn-ea"/>
              </a:rPr>
              <a:t>』</a:t>
            </a:r>
            <a:r>
              <a:rPr lang="ja-JP" altLang="en-US" sz="2900" dirty="0">
                <a:uFillTx/>
                <a:latin typeface="+mn-ea"/>
              </a:rPr>
              <a:t>第 </a:t>
            </a:r>
            <a:r>
              <a:rPr lang="en-US" altLang="ja-JP" sz="2900" dirty="0">
                <a:uFillTx/>
                <a:latin typeface="+mn-ea"/>
              </a:rPr>
              <a:t>13 </a:t>
            </a:r>
            <a:r>
              <a:rPr lang="ja-JP" altLang="en-US" sz="2900" dirty="0">
                <a:uFillTx/>
                <a:latin typeface="+mn-ea"/>
              </a:rPr>
              <a:t>巻　第 </a:t>
            </a:r>
            <a:r>
              <a:rPr lang="en-US" altLang="ja-JP" sz="2900" dirty="0">
                <a:uFillTx/>
                <a:latin typeface="+mn-ea"/>
              </a:rPr>
              <a:t>1 </a:t>
            </a:r>
            <a:r>
              <a:rPr lang="ja-JP" altLang="en-US" sz="2900" dirty="0">
                <a:uFillTx/>
                <a:latin typeface="+mn-ea"/>
              </a:rPr>
              <a:t>号　</a:t>
            </a:r>
            <a:r>
              <a:rPr lang="en-US" altLang="ja-JP" sz="2900" dirty="0">
                <a:uFillTx/>
                <a:latin typeface="+mn-ea"/>
              </a:rPr>
              <a:t>67–78.</a:t>
            </a:r>
          </a:p>
          <a:p>
            <a:pPr marL="0" indent="0">
              <a:buNone/>
            </a:pPr>
            <a:r>
              <a:rPr lang="ja-JP" altLang="en-US" sz="2900" dirty="0">
                <a:uFillTx/>
                <a:latin typeface="+mn-ea"/>
              </a:rPr>
              <a:t>遠藤由美（</a:t>
            </a:r>
            <a:r>
              <a:rPr lang="en-US" altLang="ja-JP" sz="2900" dirty="0">
                <a:uFillTx/>
                <a:latin typeface="+mn-ea"/>
              </a:rPr>
              <a:t>1999</a:t>
            </a:r>
            <a:r>
              <a:rPr lang="ja-JP" altLang="en-US" sz="2900" dirty="0">
                <a:uFillTx/>
                <a:latin typeface="+mn-ea"/>
              </a:rPr>
              <a:t>）</a:t>
            </a:r>
            <a:r>
              <a:rPr lang="en-US" altLang="ja-JP" sz="2900" dirty="0">
                <a:uFillTx/>
                <a:latin typeface="+mn-ea"/>
              </a:rPr>
              <a:t>.『</a:t>
            </a:r>
            <a:r>
              <a:rPr lang="ja-JP" altLang="en-US" sz="2900" dirty="0">
                <a:uFillTx/>
                <a:latin typeface="+mn-ea"/>
              </a:rPr>
              <a:t>「自尊感情」を関係性からとらえ直す</a:t>
            </a:r>
            <a:r>
              <a:rPr lang="en-US" altLang="ja-JP" sz="2900" dirty="0">
                <a:uFillTx/>
                <a:latin typeface="+mn-ea"/>
              </a:rPr>
              <a:t>』</a:t>
            </a:r>
            <a:r>
              <a:rPr lang="ja-JP" altLang="en-US" sz="2900" dirty="0">
                <a:uFillTx/>
                <a:latin typeface="+mn-ea"/>
              </a:rPr>
              <a:t>実験社会心理学研究</a:t>
            </a:r>
          </a:p>
          <a:p>
            <a:pPr marL="0" indent="0">
              <a:buNone/>
            </a:pPr>
            <a:r>
              <a:rPr lang="ja-JP" altLang="en-US" sz="2900" dirty="0">
                <a:uFillTx/>
                <a:latin typeface="+mn-ea"/>
              </a:rPr>
              <a:t>国土交通省（</a:t>
            </a:r>
            <a:r>
              <a:rPr lang="en-US" altLang="ja-JP" sz="2900" dirty="0">
                <a:uFillTx/>
                <a:latin typeface="+mn-ea"/>
              </a:rPr>
              <a:t>2018</a:t>
            </a:r>
            <a:r>
              <a:rPr lang="ja-JP" altLang="en-US" sz="2900" dirty="0">
                <a:uFillTx/>
                <a:latin typeface="+mn-ea"/>
              </a:rPr>
              <a:t>）</a:t>
            </a:r>
            <a:r>
              <a:rPr lang="en-US" altLang="ja-JP" sz="2900" dirty="0">
                <a:uFillTx/>
                <a:latin typeface="+mn-ea"/>
              </a:rPr>
              <a:t>.</a:t>
            </a:r>
            <a:r>
              <a:rPr lang="ja-JP" altLang="en-US" sz="2900" dirty="0">
                <a:uFillTx/>
                <a:latin typeface="+mn-ea"/>
              </a:rPr>
              <a:t>　「サービス付高齢者向け住宅」</a:t>
            </a:r>
          </a:p>
          <a:p>
            <a:pPr marL="0" indent="0">
              <a:buNone/>
            </a:pPr>
            <a:r>
              <a:rPr lang="en-US" altLang="ja-JP" sz="2900" dirty="0">
                <a:uFillTx/>
                <a:latin typeface="+mn-ea"/>
                <a:hlinkClick r:id="rId2"/>
              </a:rPr>
              <a:t>https://www.satsuki-jutaku.jp/index.php</a:t>
            </a:r>
            <a:endParaRPr lang="en-US" altLang="ja-JP" sz="2900" dirty="0">
              <a:uFillTx/>
              <a:latin typeface="+mn-ea"/>
            </a:endParaRPr>
          </a:p>
          <a:p>
            <a:pPr marL="0" indent="0">
              <a:buNone/>
            </a:pPr>
            <a:r>
              <a:rPr lang="en-US" altLang="ja-JP" sz="2900" dirty="0">
                <a:uFillTx/>
                <a:latin typeface="+mn-ea"/>
              </a:rPr>
              <a:t>RAJESH K.CHANDY,GERARD J. TELLIS,DEBORAH J. MACINNIS, and PATTANA THAIVANICH(2001) .</a:t>
            </a:r>
            <a:r>
              <a:rPr lang="ja-JP" altLang="en-US" sz="2900" dirty="0">
                <a:uFillTx/>
                <a:latin typeface="+mn-ea"/>
              </a:rPr>
              <a:t>「</a:t>
            </a:r>
            <a:r>
              <a:rPr lang="en-US" altLang="ja-JP" sz="2900" dirty="0">
                <a:uFillTx/>
                <a:latin typeface="+mn-ea"/>
              </a:rPr>
              <a:t>What to Say When : Advertising Appeals in Evolving Markets</a:t>
            </a:r>
            <a:r>
              <a:rPr lang="ja-JP" altLang="en-US" sz="2900" dirty="0">
                <a:uFillTx/>
                <a:latin typeface="+mn-ea"/>
              </a:rPr>
              <a:t>」</a:t>
            </a:r>
            <a:r>
              <a:rPr lang="en-US" altLang="ja-JP" sz="2900" dirty="0">
                <a:uFillTx/>
                <a:latin typeface="+mn-ea"/>
              </a:rPr>
              <a:t>『Journal of Marketing Research』</a:t>
            </a:r>
          </a:p>
          <a:p>
            <a:pPr marL="0" indent="0">
              <a:buNone/>
            </a:pPr>
            <a:r>
              <a:rPr lang="ja-JP" altLang="en-US" sz="2900" dirty="0">
                <a:uFillTx/>
                <a:latin typeface="+mn-ea"/>
              </a:rPr>
              <a:t>　</a:t>
            </a:r>
            <a:r>
              <a:rPr lang="en-US" altLang="ja-JP" sz="2900" dirty="0">
                <a:uFillTx/>
                <a:latin typeface="+mn-ea"/>
              </a:rPr>
              <a:t>38(4),399–414(</a:t>
            </a:r>
            <a:r>
              <a:rPr lang="ja-JP" altLang="en-US" sz="2900" dirty="0">
                <a:uFillTx/>
                <a:latin typeface="+mn-ea"/>
              </a:rPr>
              <a:t>調べ直す</a:t>
            </a:r>
            <a:r>
              <a:rPr lang="en-US" altLang="ja-JP" sz="2900" dirty="0">
                <a:uFillTx/>
                <a:latin typeface="+mn-ea"/>
              </a:rPr>
              <a:t>)</a:t>
            </a:r>
          </a:p>
          <a:p>
            <a:pPr marL="0" indent="0">
              <a:buNone/>
            </a:pPr>
            <a:r>
              <a:rPr lang="en-US" altLang="ja-JP" sz="3200" dirty="0">
                <a:uFillTx/>
              </a:rPr>
              <a:t>Petty, R. E. &amp; Cacioppo, J., (1985), </a:t>
            </a:r>
            <a:r>
              <a:rPr lang="ja-JP" altLang="en-US" sz="3200" dirty="0">
                <a:uFillTx/>
              </a:rPr>
              <a:t>「</a:t>
            </a:r>
            <a:r>
              <a:rPr lang="en-US" altLang="ja-JP" sz="3200" dirty="0">
                <a:uFillTx/>
              </a:rPr>
              <a:t>The elaboration likelihood model of persuasion. </a:t>
            </a:r>
            <a:r>
              <a:rPr lang="ja-JP" altLang="en-US" sz="3200" dirty="0">
                <a:uFillTx/>
              </a:rPr>
              <a:t>」</a:t>
            </a:r>
            <a:r>
              <a:rPr lang="en-US" altLang="ja-JP" sz="3200" dirty="0" err="1">
                <a:uFillTx/>
              </a:rPr>
              <a:t>Adυances</a:t>
            </a:r>
            <a:r>
              <a:rPr lang="en-US" altLang="ja-JP" sz="3200" dirty="0">
                <a:uFillTx/>
              </a:rPr>
              <a:t> in Expertmenta1 Social Psycho1og;y, l9</a:t>
            </a:r>
            <a:r>
              <a:rPr lang="en-US" altLang="ja-JP" sz="3200">
                <a:uFillTx/>
              </a:rPr>
              <a:t>, l23-205</a:t>
            </a:r>
            <a:endParaRPr lang="ja-JP" altLang="en-US" sz="3200" dirty="0">
              <a:uFillTx/>
            </a:endParaRPr>
          </a:p>
          <a:p>
            <a:pPr marL="0" indent="0">
              <a:buNone/>
            </a:pPr>
            <a:endParaRPr lang="en-US" altLang="ja-JP" sz="2900" dirty="0">
              <a:uFillTx/>
              <a:latin typeface="+mn-ea"/>
            </a:endParaRPr>
          </a:p>
        </p:txBody>
      </p:sp>
      <p:sp>
        <p:nvSpPr>
          <p:cNvPr id="4" name="スライド番号プレースホルダー 3"/>
          <p:cNvSpPr>
            <a:spLocks noGrp="1"/>
          </p:cNvSpPr>
          <p:nvPr>
            <p:ph type="sldNum" sz="quarter" idx="12"/>
          </p:nvPr>
        </p:nvSpPr>
        <p:spPr/>
        <p:txBody>
          <a:bodyPr/>
          <a:lstStyle/>
          <a:p>
            <a:fld id="{2AA69C73-8DE1-4D3E-BC74-44635FA0176F}" type="slidenum">
              <a:rPr lang="ja-JP" altLang="en-US" smtClean="0">
                <a:uFillTx/>
              </a:rPr>
              <a:pPr/>
              <a:t>57</a:t>
            </a:fld>
            <a:endParaRPr lang="ja-JP" altLang="en-US" dirty="0">
              <a:uFillTx/>
            </a:endParaRPr>
          </a:p>
        </p:txBody>
      </p:sp>
      <p:sp>
        <p:nvSpPr>
          <p:cNvPr id="8" name="タイトル 1"/>
          <p:cNvSpPr txBox="1">
            <a:spLocks/>
          </p:cNvSpPr>
          <p:nvPr/>
        </p:nvSpPr>
        <p:spPr>
          <a:xfrm>
            <a:off x="376549" y="258495"/>
            <a:ext cx="11706035"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参考文献・</a:t>
            </a:r>
            <a:r>
              <a:rPr lang="en-US" altLang="ja-JP" dirty="0">
                <a:uFillTx/>
              </a:rPr>
              <a:t>URL</a:t>
            </a: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rotWithShape="1">
          <a:blip r:embed="rId3"/>
          <a:srcRect l="26857" t="38488" r="27429" b="19506"/>
          <a:stretch/>
        </p:blipFill>
        <p:spPr>
          <a:xfrm>
            <a:off x="641422" y="1540503"/>
            <a:ext cx="6378478" cy="3296868"/>
          </a:xfrm>
          <a:prstGeom prst="rect">
            <a:avLst/>
          </a:prstGeom>
        </p:spPr>
      </p:pic>
      <p:sp>
        <p:nvSpPr>
          <p:cNvPr id="7" name="テキスト ボックス 6"/>
          <p:cNvSpPr txBox="1">
            <a:spLocks/>
          </p:cNvSpPr>
          <p:nvPr/>
        </p:nvSpPr>
        <p:spPr>
          <a:xfrm>
            <a:off x="7019900" y="1622264"/>
            <a:ext cx="4860626" cy="3477875"/>
          </a:xfrm>
          <a:prstGeom prst="rect">
            <a:avLst/>
          </a:prstGeom>
          <a:noFill/>
        </p:spPr>
        <p:txBody>
          <a:bodyPr wrap="none" rtlCol="0">
            <a:spAutoFit/>
          </a:bodyPr>
          <a:lstStyle/>
          <a:p>
            <a:r>
              <a:rPr kumimoji="1" lang="ja-JP" altLang="en-US" sz="2400" dirty="0">
                <a:uFillTx/>
              </a:rPr>
              <a:t>シニアが情報源としているものの</a:t>
            </a:r>
            <a:endParaRPr kumimoji="1" lang="en-US" altLang="ja-JP" sz="2400" dirty="0">
              <a:uFillTx/>
            </a:endParaRPr>
          </a:p>
          <a:p>
            <a:r>
              <a:rPr kumimoji="1" lang="ja-JP" altLang="en-US" sz="2400" dirty="0">
                <a:uFillTx/>
              </a:rPr>
              <a:t>中でも</a:t>
            </a:r>
            <a:r>
              <a:rPr lang="ja-JP" altLang="en-US" sz="2400" b="1" dirty="0">
                <a:uFillTx/>
              </a:rPr>
              <a:t>テレビ番組</a:t>
            </a:r>
            <a:r>
              <a:rPr lang="ja-JP" altLang="en-US" sz="2400" dirty="0">
                <a:uFillTx/>
              </a:rPr>
              <a:t>が</a:t>
            </a:r>
            <a:r>
              <a:rPr lang="en-US" altLang="ja-JP" sz="3200" dirty="0">
                <a:uFillTx/>
              </a:rPr>
              <a:t>58.9%</a:t>
            </a:r>
            <a:r>
              <a:rPr lang="ja-JP" altLang="en-US" sz="2400" dirty="0">
                <a:uFillTx/>
              </a:rPr>
              <a:t>で他の</a:t>
            </a:r>
            <a:endParaRPr lang="en-US" altLang="ja-JP" sz="2400" dirty="0">
              <a:uFillTx/>
            </a:endParaRPr>
          </a:p>
          <a:p>
            <a:r>
              <a:rPr lang="ja-JP" altLang="en-US" sz="2400" dirty="0">
                <a:uFillTx/>
              </a:rPr>
              <a:t>媒体と比べて</a:t>
            </a:r>
            <a:r>
              <a:rPr kumimoji="1" lang="ja-JP" altLang="en-US" sz="2400" dirty="0">
                <a:uFillTx/>
              </a:rPr>
              <a:t>高い。</a:t>
            </a:r>
            <a:endParaRPr kumimoji="1" lang="en-US" altLang="ja-JP" sz="2400" dirty="0">
              <a:uFillTx/>
            </a:endParaRPr>
          </a:p>
          <a:p>
            <a:endParaRPr lang="en-US" altLang="ja-JP" sz="2400" dirty="0">
              <a:uFillTx/>
            </a:endParaRPr>
          </a:p>
          <a:p>
            <a:r>
              <a:rPr lang="ja-JP" altLang="en-US" sz="2400" dirty="0">
                <a:uFillTx/>
              </a:rPr>
              <a:t>テレビ番組における企業の</a:t>
            </a:r>
            <a:endParaRPr lang="en-US" altLang="ja-JP" sz="2400" dirty="0">
              <a:uFillTx/>
            </a:endParaRPr>
          </a:p>
          <a:p>
            <a:r>
              <a:rPr lang="ja-JP" altLang="en-US" sz="2400" dirty="0">
                <a:uFillTx/>
              </a:rPr>
              <a:t>情報提供手段の一つは</a:t>
            </a:r>
            <a:r>
              <a:rPr kumimoji="1" lang="ja-JP" altLang="en-US" sz="3200" dirty="0">
                <a:solidFill>
                  <a:srgbClr val="FF0000"/>
                </a:solidFill>
                <a:uFillTx/>
              </a:rPr>
              <a:t>ＣＭ</a:t>
            </a:r>
            <a:r>
              <a:rPr kumimoji="1" lang="ja-JP" altLang="en-US" sz="2400" dirty="0">
                <a:solidFill>
                  <a:srgbClr val="FF0000"/>
                </a:solidFill>
                <a:uFillTx/>
              </a:rPr>
              <a:t>。</a:t>
            </a:r>
            <a:endParaRPr kumimoji="1" lang="en-US" altLang="ja-JP" sz="2400" dirty="0">
              <a:solidFill>
                <a:srgbClr val="FF0000"/>
              </a:solidFill>
              <a:uFillTx/>
            </a:endParaRPr>
          </a:p>
          <a:p>
            <a:endParaRPr lang="en-US" altLang="ja-JP" sz="2400" dirty="0">
              <a:solidFill>
                <a:srgbClr val="FF0000"/>
              </a:solidFill>
              <a:uFillTx/>
            </a:endParaRPr>
          </a:p>
          <a:p>
            <a:r>
              <a:rPr kumimoji="1" lang="ja-JP" altLang="en-US" sz="3600" dirty="0">
                <a:solidFill>
                  <a:srgbClr val="FF0000"/>
                </a:solidFill>
                <a:uFillTx/>
              </a:rPr>
              <a:t>　　</a:t>
            </a:r>
            <a:r>
              <a:rPr kumimoji="1" lang="en-US" altLang="ja-JP" sz="3600" u="sng" dirty="0">
                <a:solidFill>
                  <a:srgbClr val="FF0000"/>
                </a:solidFill>
                <a:uFillTx/>
              </a:rPr>
              <a:t>CM</a:t>
            </a:r>
            <a:r>
              <a:rPr kumimoji="1" lang="ja-JP" altLang="en-US" sz="3600" u="sng" dirty="0">
                <a:uFillTx/>
              </a:rPr>
              <a:t>に着目する</a:t>
            </a:r>
            <a:r>
              <a:rPr kumimoji="1" lang="ja-JP" altLang="en-US" sz="3600" dirty="0">
                <a:uFillTx/>
              </a:rPr>
              <a:t>。</a:t>
            </a:r>
            <a:endParaRPr kumimoji="1" lang="en-US" altLang="ja-JP" sz="3600" dirty="0">
              <a:uFillTx/>
            </a:endParaRPr>
          </a:p>
        </p:txBody>
      </p:sp>
      <p:sp>
        <p:nvSpPr>
          <p:cNvPr id="3" name="下矢印 2"/>
          <p:cNvSpPr>
            <a:spLocks/>
          </p:cNvSpPr>
          <p:nvPr/>
        </p:nvSpPr>
        <p:spPr>
          <a:xfrm>
            <a:off x="8610601" y="2917446"/>
            <a:ext cx="628559" cy="3532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4" name="正方形/長方形 3"/>
          <p:cNvSpPr>
            <a:spLocks/>
          </p:cNvSpPr>
          <p:nvPr/>
        </p:nvSpPr>
        <p:spPr>
          <a:xfrm>
            <a:off x="641422" y="5571335"/>
            <a:ext cx="7682359" cy="369332"/>
          </a:xfrm>
          <a:prstGeom prst="rect">
            <a:avLst/>
          </a:prstGeom>
        </p:spPr>
        <p:txBody>
          <a:bodyPr wrap="square">
            <a:spAutoFit/>
          </a:bodyPr>
          <a:lstStyle/>
          <a:p>
            <a:r>
              <a:rPr lang="ja-JP" altLang="en-US" dirty="0">
                <a:uFillTx/>
              </a:rPr>
              <a:t>大和ネクスト</a:t>
            </a:r>
            <a:r>
              <a:rPr lang="ja-JP" altLang="en-US" dirty="0" smtClean="0">
                <a:uFillTx/>
              </a:rPr>
              <a:t>銀行（</a:t>
            </a:r>
            <a:r>
              <a:rPr lang="en-US" altLang="ja-JP" dirty="0" smtClean="0"/>
              <a:t>2015</a:t>
            </a:r>
            <a:r>
              <a:rPr lang="ja-JP" altLang="en-US" dirty="0" smtClean="0"/>
              <a:t>）「</a:t>
            </a:r>
            <a:r>
              <a:rPr lang="ja-JP" altLang="en-US" dirty="0" smtClean="0">
                <a:uFillTx/>
              </a:rPr>
              <a:t>シニアライフ</a:t>
            </a:r>
            <a:r>
              <a:rPr lang="ja-JP" altLang="en-US" dirty="0">
                <a:uFillTx/>
              </a:rPr>
              <a:t>に関する</a:t>
            </a:r>
            <a:r>
              <a:rPr lang="ja-JP" altLang="en-US" dirty="0" smtClean="0">
                <a:uFillTx/>
              </a:rPr>
              <a:t>調査」</a:t>
            </a:r>
            <a:endParaRPr lang="ja-JP" altLang="en-US" dirty="0">
              <a:uFillTx/>
            </a:endParaRPr>
          </a:p>
        </p:txBody>
      </p:sp>
      <p:sp>
        <p:nvSpPr>
          <p:cNvPr id="8" name="四角形: 角を丸くする 7"/>
          <p:cNvSpPr>
            <a:spLocks/>
          </p:cNvSpPr>
          <p:nvPr/>
        </p:nvSpPr>
        <p:spPr>
          <a:xfrm>
            <a:off x="977013" y="2221823"/>
            <a:ext cx="658090" cy="209697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9" name="下矢印 8"/>
          <p:cNvSpPr>
            <a:spLocks/>
          </p:cNvSpPr>
          <p:nvPr/>
        </p:nvSpPr>
        <p:spPr>
          <a:xfrm>
            <a:off x="8610600" y="4142173"/>
            <a:ext cx="628559" cy="3532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6</a:t>
            </a:fld>
            <a:endParaRPr lang="ja-JP" altLang="en-US" dirty="0">
              <a:uFillTx/>
            </a:endParaRPr>
          </a:p>
        </p:txBody>
      </p:sp>
      <p:sp>
        <p:nvSpPr>
          <p:cNvPr id="11"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現状分析②（広告）</a:t>
            </a:r>
          </a:p>
        </p:txBody>
      </p:sp>
      <p:sp>
        <p:nvSpPr>
          <p:cNvPr id="10" name="日付プレースホルダー 9"/>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76780" y="1133061"/>
            <a:ext cx="12226321" cy="1872824"/>
          </a:xfrm>
        </p:spPr>
        <p:txBody>
          <a:bodyPr>
            <a:noAutofit/>
          </a:bodyPr>
          <a:lstStyle/>
          <a:p>
            <a:pPr marL="0" indent="0">
              <a:buNone/>
            </a:pPr>
            <a:r>
              <a:rPr lang="ja-JP" altLang="en-US" sz="2800" dirty="0">
                <a:uFillTx/>
              </a:rPr>
              <a:t>ひと目でシニアを対象としていると分かる３つの広告について、</a:t>
            </a:r>
            <a:endParaRPr lang="en-US" altLang="ja-JP" sz="2800" dirty="0">
              <a:uFillTx/>
            </a:endParaRPr>
          </a:p>
          <a:p>
            <a:pPr marL="0" indent="0">
              <a:buNone/>
            </a:pPr>
            <a:r>
              <a:rPr lang="ja-JP" altLang="en-US" sz="2800" dirty="0">
                <a:uFillTx/>
              </a:rPr>
              <a:t>聞き取り調査</a:t>
            </a:r>
            <a:r>
              <a:rPr lang="en-US" altLang="ja-JP" sz="2800" dirty="0">
                <a:uFillTx/>
              </a:rPr>
              <a:t>(2018</a:t>
            </a:r>
            <a:r>
              <a:rPr lang="ja-JP" altLang="en-US" sz="2800" dirty="0">
                <a:uFillTx/>
              </a:rPr>
              <a:t>年</a:t>
            </a:r>
            <a:r>
              <a:rPr lang="en-US" altLang="ja-JP" sz="2800" dirty="0">
                <a:uFillTx/>
              </a:rPr>
              <a:t>10</a:t>
            </a:r>
            <a:r>
              <a:rPr lang="ja-JP" altLang="en-US" sz="2800" dirty="0">
                <a:uFillTx/>
              </a:rPr>
              <a:t>月</a:t>
            </a:r>
            <a:r>
              <a:rPr lang="en-US" altLang="ja-JP" sz="2800" dirty="0">
                <a:uFillTx/>
              </a:rPr>
              <a:t>21</a:t>
            </a:r>
            <a:r>
              <a:rPr lang="ja-JP" altLang="en-US" sz="2800" dirty="0">
                <a:uFillTx/>
              </a:rPr>
              <a:t>日</a:t>
            </a:r>
            <a:r>
              <a:rPr lang="en-US" altLang="ja-JP" sz="2800" dirty="0">
                <a:uFillTx/>
              </a:rPr>
              <a:t>)</a:t>
            </a:r>
            <a:r>
              <a:rPr lang="ja-JP" altLang="en-US" sz="2800" dirty="0">
                <a:uFillTx/>
              </a:rPr>
              <a:t>を行った。</a:t>
            </a:r>
            <a:endParaRPr kumimoji="1" lang="ja-JP" altLang="en-US" sz="2400" dirty="0">
              <a:uFillTx/>
            </a:endParaRPr>
          </a:p>
        </p:txBody>
      </p:sp>
      <p:sp>
        <p:nvSpPr>
          <p:cNvPr id="7" name="テキスト ボックス 6"/>
          <p:cNvSpPr txBox="1">
            <a:spLocks/>
          </p:cNvSpPr>
          <p:nvPr/>
        </p:nvSpPr>
        <p:spPr>
          <a:xfrm>
            <a:off x="4943408" y="2399814"/>
            <a:ext cx="3971677" cy="369332"/>
          </a:xfrm>
          <a:prstGeom prst="rect">
            <a:avLst/>
          </a:prstGeom>
          <a:noFill/>
        </p:spPr>
        <p:txBody>
          <a:bodyPr wrap="square" rtlCol="0">
            <a:spAutoFit/>
          </a:bodyPr>
          <a:lstStyle/>
          <a:p>
            <a:r>
              <a:rPr kumimoji="1" lang="ja-JP" altLang="en-US" dirty="0">
                <a:uFillTx/>
              </a:rPr>
              <a:t>*詳細は補足資料</a:t>
            </a:r>
          </a:p>
        </p:txBody>
      </p:sp>
      <p:sp>
        <p:nvSpPr>
          <p:cNvPr id="8" name="雲形吹き出し 7"/>
          <p:cNvSpPr>
            <a:spLocks/>
          </p:cNvSpPr>
          <p:nvPr/>
        </p:nvSpPr>
        <p:spPr>
          <a:xfrm>
            <a:off x="7581520" y="2902378"/>
            <a:ext cx="4331781" cy="2500621"/>
          </a:xfrm>
          <a:prstGeom prst="cloudCallout">
            <a:avLst>
              <a:gd name="adj1" fmla="val -54515"/>
              <a:gd name="adj2" fmla="val 54896"/>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6" name="テキスト ボックス 5"/>
          <p:cNvSpPr txBox="1">
            <a:spLocks/>
          </p:cNvSpPr>
          <p:nvPr/>
        </p:nvSpPr>
        <p:spPr>
          <a:xfrm>
            <a:off x="7833113" y="3821994"/>
            <a:ext cx="4557253" cy="830997"/>
          </a:xfrm>
          <a:prstGeom prst="rect">
            <a:avLst/>
          </a:prstGeom>
          <a:ln w="38100">
            <a:noFill/>
          </a:ln>
        </p:spPr>
        <p:txBody>
          <a:bodyPr wrap="square" rtlCol="0">
            <a:spAutoFit/>
          </a:bodyPr>
          <a:lstStyle/>
          <a:p>
            <a:r>
              <a:rPr kumimoji="1" lang="ja-JP" altLang="en-US" sz="2400" b="1" dirty="0">
                <a:uFillTx/>
              </a:rPr>
              <a:t>好感度自体は</a:t>
            </a:r>
            <a:r>
              <a:rPr lang="ja-JP" altLang="en-US" sz="2400" b="1" dirty="0">
                <a:uFillTx/>
              </a:rPr>
              <a:t>良くも悪くも</a:t>
            </a:r>
            <a:endParaRPr lang="en-US" altLang="ja-JP" sz="2400" b="1" dirty="0">
              <a:uFillTx/>
            </a:endParaRPr>
          </a:p>
          <a:p>
            <a:r>
              <a:rPr lang="ja-JP" altLang="en-US" sz="2400" b="1" dirty="0">
                <a:uFillTx/>
              </a:rPr>
              <a:t>無いように見える</a:t>
            </a:r>
            <a:endParaRPr kumimoji="1" lang="ja-JP" altLang="en-US" sz="2400" b="1" dirty="0">
              <a:uFillTx/>
            </a:endParaRPr>
          </a:p>
        </p:txBody>
      </p:sp>
      <p:graphicFrame>
        <p:nvGraphicFramePr>
          <p:cNvPr id="10" name="グラフ 9"/>
          <p:cNvGraphicFramePr/>
          <p:nvPr/>
        </p:nvGraphicFramePr>
        <p:xfrm>
          <a:off x="638984" y="2373122"/>
          <a:ext cx="6290263" cy="4311748"/>
        </p:xfrm>
        <a:graphic>
          <a:graphicData uri="http://schemas.openxmlformats.org/drawingml/2006/chart">
            <c:chart xmlns:c="http://schemas.openxmlformats.org/drawingml/2006/chart" xmlns:r="http://schemas.openxmlformats.org/officeDocument/2006/relationships" r:id="rId3"/>
          </a:graphicData>
        </a:graphic>
      </p:graphicFrame>
      <p:sp>
        <p:nvSpPr>
          <p:cNvPr id="2" name="スライド番号プレースホルダー 1"/>
          <p:cNvSpPr>
            <a:spLocks noGrp="1"/>
          </p:cNvSpPr>
          <p:nvPr>
            <p:ph type="sldNum" sz="quarter" idx="12"/>
          </p:nvPr>
        </p:nvSpPr>
        <p:spPr/>
        <p:txBody>
          <a:bodyPr/>
          <a:lstStyle/>
          <a:p>
            <a:fld id="{2AA69C73-8DE1-4D3E-BC74-44635FA0176F}" type="slidenum">
              <a:rPr lang="ja-JP" altLang="en-US" smtClean="0">
                <a:uFillTx/>
              </a:rPr>
              <a:pPr/>
              <a:t>7</a:t>
            </a:fld>
            <a:endParaRPr lang="ja-JP" altLang="en-US" dirty="0">
              <a:uFillTx/>
            </a:endParaRPr>
          </a:p>
        </p:txBody>
      </p:sp>
      <p:sp>
        <p:nvSpPr>
          <p:cNvPr id="12"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現状分析③</a:t>
            </a:r>
            <a:r>
              <a:rPr lang="en-US" altLang="ja-JP" dirty="0">
                <a:uFillTx/>
              </a:rPr>
              <a:t>-CM</a:t>
            </a:r>
            <a:r>
              <a:rPr lang="ja-JP" altLang="en-US" dirty="0">
                <a:uFillTx/>
              </a:rPr>
              <a:t>聞き取り調査</a:t>
            </a:r>
            <a:r>
              <a:rPr lang="en-US" altLang="ja-JP" dirty="0">
                <a:uFillTx/>
              </a:rPr>
              <a:t>-</a:t>
            </a:r>
            <a:endParaRPr lang="ja-JP" altLang="en-US" dirty="0">
              <a:uFillTx/>
            </a:endParaRPr>
          </a:p>
        </p:txBody>
      </p:sp>
      <p:sp>
        <p:nvSpPr>
          <p:cNvPr id="5" name="日付プレースホルダー 4"/>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38984" y="1257564"/>
            <a:ext cx="10178322" cy="4403241"/>
          </a:xfrm>
        </p:spPr>
        <p:txBody>
          <a:bodyPr>
            <a:normAutofit fontScale="55000" lnSpcReduction="20000"/>
          </a:bodyPr>
          <a:lstStyle/>
          <a:p>
            <a:pPr marL="0" indent="0">
              <a:buNone/>
            </a:pPr>
            <a:r>
              <a:rPr lang="ja-JP" altLang="en-US" sz="5100" dirty="0">
                <a:uFillTx/>
              </a:rPr>
              <a:t>〇主な回答理由</a:t>
            </a:r>
            <a:endParaRPr lang="en-US" altLang="ja-JP" sz="5100" dirty="0">
              <a:uFillTx/>
            </a:endParaRPr>
          </a:p>
          <a:p>
            <a:pPr marL="0" indent="0">
              <a:buNone/>
            </a:pPr>
            <a:endParaRPr lang="en-US" altLang="ja-JP" sz="300" dirty="0">
              <a:uFillTx/>
            </a:endParaRPr>
          </a:p>
          <a:p>
            <a:pPr marL="0" indent="0">
              <a:buNone/>
            </a:pPr>
            <a:r>
              <a:rPr lang="ja-JP" altLang="en-US" sz="4200" dirty="0">
                <a:uFillTx/>
              </a:rPr>
              <a:t>○らくらくスマートフォン</a:t>
            </a:r>
            <a:r>
              <a:rPr lang="en-US" altLang="ja-JP" sz="4200" dirty="0">
                <a:uFillTx/>
              </a:rPr>
              <a:t>me</a:t>
            </a:r>
          </a:p>
          <a:p>
            <a:pPr marL="0" indent="0">
              <a:buNone/>
            </a:pPr>
            <a:r>
              <a:rPr lang="ja-JP" altLang="en-US" sz="4200" dirty="0">
                <a:uFillTx/>
              </a:rPr>
              <a:t>　</a:t>
            </a:r>
            <a:r>
              <a:rPr lang="en-US" altLang="ja-JP" sz="4200" dirty="0">
                <a:uFillTx/>
              </a:rPr>
              <a:t>‣</a:t>
            </a:r>
            <a:r>
              <a:rPr lang="ja-JP" altLang="en-US" sz="4200" b="1" dirty="0">
                <a:solidFill>
                  <a:srgbClr val="FF0000"/>
                </a:solidFill>
                <a:uFillTx/>
              </a:rPr>
              <a:t>芸能人だから</a:t>
            </a:r>
            <a:r>
              <a:rPr lang="ja-JP" altLang="en-US" sz="4200" dirty="0">
                <a:solidFill>
                  <a:schemeClr val="tx1"/>
                </a:solidFill>
                <a:uFillTx/>
              </a:rPr>
              <a:t>楽しく見られる</a:t>
            </a:r>
            <a:endParaRPr lang="en-US" altLang="ja-JP" sz="4200" dirty="0">
              <a:solidFill>
                <a:schemeClr val="tx1"/>
              </a:solidFill>
              <a:uFillTx/>
            </a:endParaRPr>
          </a:p>
          <a:p>
            <a:pPr marL="0" indent="0">
              <a:buNone/>
            </a:pPr>
            <a:r>
              <a:rPr lang="ja-JP" altLang="en-US" sz="4200" dirty="0">
                <a:uFillTx/>
              </a:rPr>
              <a:t>　</a:t>
            </a:r>
            <a:r>
              <a:rPr lang="en-US" altLang="ja-JP" sz="4200" dirty="0">
                <a:uFillTx/>
              </a:rPr>
              <a:t>‣</a:t>
            </a:r>
            <a:r>
              <a:rPr lang="ja-JP" altLang="en-US" sz="4200" b="1" dirty="0">
                <a:solidFill>
                  <a:srgbClr val="FF0000"/>
                </a:solidFill>
                <a:uFillTx/>
              </a:rPr>
              <a:t>大竹しのぶが</a:t>
            </a:r>
            <a:r>
              <a:rPr lang="ja-JP" altLang="en-US" sz="4200" dirty="0">
                <a:solidFill>
                  <a:schemeClr val="tx1"/>
                </a:solidFill>
                <a:uFillTx/>
              </a:rPr>
              <a:t>世代的にぴったり</a:t>
            </a:r>
            <a:endParaRPr lang="en-US" altLang="ja-JP" sz="4200" dirty="0">
              <a:solidFill>
                <a:schemeClr val="tx1"/>
              </a:solidFill>
              <a:uFillTx/>
            </a:endParaRPr>
          </a:p>
          <a:p>
            <a:pPr marL="0" indent="0">
              <a:buNone/>
            </a:pPr>
            <a:r>
              <a:rPr lang="ja-JP" altLang="en-US" sz="4200" dirty="0">
                <a:uFillTx/>
              </a:rPr>
              <a:t>○</a:t>
            </a:r>
            <a:r>
              <a:rPr lang="en-US" altLang="ja-JP" sz="4200" dirty="0">
                <a:uFillTx/>
              </a:rPr>
              <a:t>COOP</a:t>
            </a:r>
          </a:p>
          <a:p>
            <a:pPr marL="0" indent="0">
              <a:buNone/>
            </a:pPr>
            <a:r>
              <a:rPr lang="ja-JP" altLang="en-US" sz="4200" dirty="0">
                <a:uFillTx/>
              </a:rPr>
              <a:t>　</a:t>
            </a:r>
            <a:r>
              <a:rPr lang="en-US" altLang="ja-JP" sz="4200" dirty="0">
                <a:uFillTx/>
              </a:rPr>
              <a:t>‣</a:t>
            </a:r>
            <a:r>
              <a:rPr lang="ja-JP" altLang="en-US" sz="4200" dirty="0">
                <a:solidFill>
                  <a:schemeClr val="tx1"/>
                </a:solidFill>
                <a:uFillTx/>
              </a:rPr>
              <a:t>せめて</a:t>
            </a:r>
            <a:r>
              <a:rPr lang="ja-JP" altLang="en-US" sz="4200" b="1" dirty="0">
                <a:solidFill>
                  <a:srgbClr val="FF0000"/>
                </a:solidFill>
                <a:uFillTx/>
              </a:rPr>
              <a:t>有名人</a:t>
            </a:r>
            <a:r>
              <a:rPr lang="ja-JP" altLang="en-US" sz="4200" dirty="0">
                <a:solidFill>
                  <a:schemeClr val="tx1"/>
                </a:solidFill>
                <a:uFillTx/>
              </a:rPr>
              <a:t>を使ってほしい</a:t>
            </a:r>
            <a:endParaRPr lang="en-US" altLang="ja-JP" sz="4200" dirty="0">
              <a:solidFill>
                <a:schemeClr val="tx1"/>
              </a:solidFill>
              <a:uFillTx/>
            </a:endParaRPr>
          </a:p>
          <a:p>
            <a:pPr marL="0" indent="0">
              <a:buNone/>
            </a:pPr>
            <a:r>
              <a:rPr lang="ja-JP" altLang="en-US" sz="4200" dirty="0">
                <a:uFillTx/>
              </a:rPr>
              <a:t>　</a:t>
            </a:r>
            <a:r>
              <a:rPr lang="en-US" altLang="ja-JP" sz="4200" dirty="0">
                <a:uFillTx/>
              </a:rPr>
              <a:t>‣</a:t>
            </a:r>
            <a:r>
              <a:rPr lang="ja-JP" altLang="en-US" sz="4200" dirty="0">
                <a:solidFill>
                  <a:schemeClr val="tx1"/>
                </a:solidFill>
                <a:uFillTx/>
              </a:rPr>
              <a:t>できれば</a:t>
            </a:r>
            <a:r>
              <a:rPr lang="ja-JP" altLang="en-US" sz="4200" b="1" dirty="0">
                <a:solidFill>
                  <a:srgbClr val="FF0000"/>
                </a:solidFill>
                <a:uFillTx/>
              </a:rPr>
              <a:t>芸能人</a:t>
            </a:r>
            <a:r>
              <a:rPr lang="ja-JP" altLang="en-US" sz="4200" dirty="0">
                <a:solidFill>
                  <a:schemeClr val="tx1"/>
                </a:solidFill>
                <a:uFillTx/>
              </a:rPr>
              <a:t>を使ってほしい</a:t>
            </a:r>
            <a:endParaRPr lang="en-US" altLang="ja-JP" sz="4200" dirty="0">
              <a:solidFill>
                <a:schemeClr val="tx1"/>
              </a:solidFill>
              <a:uFillTx/>
            </a:endParaRPr>
          </a:p>
          <a:p>
            <a:pPr marL="0" indent="0">
              <a:buNone/>
            </a:pPr>
            <a:endParaRPr lang="en-US" altLang="ja-JP" sz="200" dirty="0">
              <a:solidFill>
                <a:srgbClr val="FF0000"/>
              </a:solidFill>
              <a:uFillTx/>
            </a:endParaRPr>
          </a:p>
          <a:p>
            <a:pPr marL="0" indent="0">
              <a:buNone/>
            </a:pPr>
            <a:r>
              <a:rPr lang="ja-JP" altLang="en-US" sz="4200" dirty="0">
                <a:uFillTx/>
              </a:rPr>
              <a:t>○</a:t>
            </a:r>
            <a:r>
              <a:rPr lang="en-US" altLang="ja-JP" sz="4200" dirty="0">
                <a:uFillTx/>
              </a:rPr>
              <a:t>JA</a:t>
            </a:r>
            <a:r>
              <a:rPr lang="ja-JP" altLang="en-US" sz="4200" dirty="0">
                <a:uFillTx/>
              </a:rPr>
              <a:t>バンク　</a:t>
            </a:r>
            <a:endParaRPr lang="en-US" altLang="ja-JP" sz="4200" dirty="0">
              <a:uFillTx/>
            </a:endParaRPr>
          </a:p>
          <a:p>
            <a:pPr marL="0" indent="0">
              <a:buNone/>
            </a:pPr>
            <a:r>
              <a:rPr lang="ja-JP" altLang="en-US" sz="4200" dirty="0">
                <a:uFillTx/>
              </a:rPr>
              <a:t>　</a:t>
            </a:r>
            <a:r>
              <a:rPr lang="en-US" altLang="ja-JP" sz="4200" dirty="0">
                <a:uFillTx/>
              </a:rPr>
              <a:t>‣</a:t>
            </a:r>
            <a:r>
              <a:rPr lang="ja-JP" altLang="en-US" sz="4200" b="1" dirty="0">
                <a:solidFill>
                  <a:srgbClr val="FF0000"/>
                </a:solidFill>
                <a:uFillTx/>
              </a:rPr>
              <a:t>松下奈緒</a:t>
            </a:r>
            <a:r>
              <a:rPr lang="ja-JP" altLang="en-US" sz="4200" dirty="0">
                <a:uFillTx/>
              </a:rPr>
              <a:t>が何を言うのか気になる</a:t>
            </a:r>
            <a:endParaRPr lang="en-US" altLang="ja-JP" sz="4200" dirty="0">
              <a:uFillTx/>
            </a:endParaRPr>
          </a:p>
          <a:p>
            <a:pPr marL="0" indent="0">
              <a:buNone/>
            </a:pPr>
            <a:r>
              <a:rPr lang="ja-JP" altLang="en-US" sz="4200" dirty="0">
                <a:uFillTx/>
              </a:rPr>
              <a:t>　</a:t>
            </a:r>
            <a:r>
              <a:rPr lang="en-US" altLang="ja-JP" sz="4200" dirty="0">
                <a:uFillTx/>
              </a:rPr>
              <a:t>‣</a:t>
            </a:r>
            <a:r>
              <a:rPr lang="ja-JP" altLang="en-US" sz="4200" b="1" dirty="0">
                <a:solidFill>
                  <a:srgbClr val="FF0000"/>
                </a:solidFill>
                <a:uFillTx/>
              </a:rPr>
              <a:t>松下奈緒</a:t>
            </a:r>
            <a:r>
              <a:rPr lang="ja-JP" altLang="en-US" sz="4200" dirty="0">
                <a:uFillTx/>
              </a:rPr>
              <a:t>が好き</a:t>
            </a:r>
            <a:endParaRPr lang="en-US" altLang="ja-JP" sz="4200" dirty="0">
              <a:uFillTx/>
            </a:endParaRPr>
          </a:p>
          <a:p>
            <a:pPr marL="0" indent="0">
              <a:buNone/>
            </a:pPr>
            <a:endParaRPr lang="en-US" altLang="ja-JP" dirty="0">
              <a:uFillTx/>
            </a:endParaRPr>
          </a:p>
          <a:p>
            <a:pPr marL="0" indent="0">
              <a:buNone/>
            </a:pPr>
            <a:endParaRPr lang="ja-JP" altLang="en-US" dirty="0">
              <a:uFillTx/>
            </a:endParaRPr>
          </a:p>
          <a:p>
            <a:pPr marL="0" indent="0">
              <a:buNone/>
            </a:pPr>
            <a:endParaRPr kumimoji="1" lang="ja-JP" altLang="en-US" dirty="0">
              <a:uFillTx/>
            </a:endParaRPr>
          </a:p>
        </p:txBody>
      </p:sp>
      <p:sp>
        <p:nvSpPr>
          <p:cNvPr id="7" name="テキスト ボックス 6"/>
          <p:cNvSpPr txBox="1">
            <a:spLocks/>
          </p:cNvSpPr>
          <p:nvPr/>
        </p:nvSpPr>
        <p:spPr>
          <a:xfrm>
            <a:off x="1594329" y="5771650"/>
            <a:ext cx="8982682" cy="584775"/>
          </a:xfrm>
          <a:prstGeom prst="rect">
            <a:avLst/>
          </a:prstGeom>
          <a:noFill/>
        </p:spPr>
        <p:txBody>
          <a:bodyPr wrap="square" rtlCol="0">
            <a:spAutoFit/>
          </a:bodyPr>
          <a:lstStyle/>
          <a:p>
            <a:r>
              <a:rPr kumimoji="1" lang="ja-JP" altLang="en-US" sz="3200" b="1" u="sng" dirty="0" smtClean="0">
                <a:uFillTx/>
              </a:rPr>
              <a:t>→</a:t>
            </a:r>
            <a:r>
              <a:rPr lang="ja-JP" altLang="en-US" sz="3200" b="1" u="sng" dirty="0" smtClean="0"/>
              <a:t>商品・サービスについては触れられていない</a:t>
            </a:r>
            <a:endParaRPr kumimoji="1" lang="ja-JP" altLang="en-US" sz="3200" b="1" u="sng" dirty="0">
              <a:uFillTx/>
            </a:endParaRPr>
          </a:p>
        </p:txBody>
      </p:sp>
      <p:sp>
        <p:nvSpPr>
          <p:cNvPr id="8" name="右中かっこ 7"/>
          <p:cNvSpPr>
            <a:spLocks/>
          </p:cNvSpPr>
          <p:nvPr/>
        </p:nvSpPr>
        <p:spPr>
          <a:xfrm>
            <a:off x="5745707" y="1583140"/>
            <a:ext cx="801301" cy="3922343"/>
          </a:xfrm>
          <a:prstGeom prst="rightBrace">
            <a:avLst>
              <a:gd name="adj1" fmla="val 0"/>
              <a:gd name="adj2" fmla="val 4498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uFillTx/>
            </a:endParaRPr>
          </a:p>
        </p:txBody>
      </p:sp>
      <p:sp>
        <p:nvSpPr>
          <p:cNvPr id="9" name="テキスト ボックス 8"/>
          <p:cNvSpPr txBox="1">
            <a:spLocks/>
          </p:cNvSpPr>
          <p:nvPr/>
        </p:nvSpPr>
        <p:spPr>
          <a:xfrm>
            <a:off x="6811188" y="2832981"/>
            <a:ext cx="4842543" cy="1077218"/>
          </a:xfrm>
          <a:prstGeom prst="rect">
            <a:avLst/>
          </a:prstGeom>
          <a:noFill/>
        </p:spPr>
        <p:txBody>
          <a:bodyPr wrap="square" rtlCol="0">
            <a:spAutoFit/>
          </a:bodyPr>
          <a:lstStyle/>
          <a:p>
            <a:pPr algn="ctr"/>
            <a:r>
              <a:rPr kumimoji="1" lang="ja-JP" altLang="en-US" sz="3200" dirty="0">
                <a:uFillTx/>
              </a:rPr>
              <a:t>タレントに関するものが多かった。</a:t>
            </a: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8</a:t>
            </a:fld>
            <a:endParaRPr lang="ja-JP" altLang="en-US" dirty="0">
              <a:uFillTx/>
            </a:endParaRPr>
          </a:p>
        </p:txBody>
      </p:sp>
      <p:sp>
        <p:nvSpPr>
          <p:cNvPr id="11"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現状分析③</a:t>
            </a:r>
            <a:r>
              <a:rPr lang="en-US" altLang="ja-JP" dirty="0">
                <a:uFillTx/>
              </a:rPr>
              <a:t>-CM</a:t>
            </a:r>
            <a:r>
              <a:rPr lang="ja-JP" altLang="en-US" dirty="0">
                <a:uFillTx/>
              </a:rPr>
              <a:t>聞き取り調査</a:t>
            </a:r>
            <a:r>
              <a:rPr lang="en-US" altLang="ja-JP" dirty="0">
                <a:uFillTx/>
              </a:rPr>
              <a:t>-</a:t>
            </a:r>
            <a:endParaRPr lang="ja-JP" altLang="en-US" dirty="0">
              <a:uFillTx/>
            </a:endParaRPr>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a:spLocks/>
          </p:cNvSpPr>
          <p:nvPr/>
        </p:nvSpPr>
        <p:spPr>
          <a:xfrm>
            <a:off x="899650" y="2462660"/>
            <a:ext cx="10530350" cy="2259465"/>
          </a:xfrm>
          <a:prstGeom prst="rect">
            <a:avLst/>
          </a:prstGeom>
          <a:solidFill>
            <a:srgbClr val="00B050"/>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uFillTx/>
            </a:endParaRPr>
          </a:p>
        </p:txBody>
      </p:sp>
      <p:sp>
        <p:nvSpPr>
          <p:cNvPr id="3" name="コンテンツ プレースホルダー 2"/>
          <p:cNvSpPr>
            <a:spLocks noGrp="1"/>
          </p:cNvSpPr>
          <p:nvPr>
            <p:ph idx="1"/>
          </p:nvPr>
        </p:nvSpPr>
        <p:spPr>
          <a:xfrm>
            <a:off x="1075664" y="2129052"/>
            <a:ext cx="10178322" cy="2852381"/>
          </a:xfrm>
        </p:spPr>
        <p:txBody>
          <a:bodyPr>
            <a:normAutofit/>
          </a:bodyPr>
          <a:lstStyle/>
          <a:p>
            <a:pPr marL="0" indent="0">
              <a:buNone/>
            </a:pPr>
            <a:endParaRPr kumimoji="1" lang="en-US" altLang="ja-JP" sz="2400" dirty="0">
              <a:uFillTx/>
            </a:endParaRPr>
          </a:p>
          <a:p>
            <a:pPr marL="0" indent="0" algn="ctr">
              <a:buNone/>
            </a:pPr>
            <a:r>
              <a:rPr lang="ja-JP" altLang="en-US" sz="3600" b="1" dirty="0">
                <a:solidFill>
                  <a:schemeClr val="bg1"/>
                </a:solidFill>
                <a:uFillTx/>
              </a:rPr>
              <a:t>シニア世代</a:t>
            </a:r>
            <a:r>
              <a:rPr lang="ja-JP" altLang="en-US" sz="3600" b="1" dirty="0" smtClean="0">
                <a:solidFill>
                  <a:schemeClr val="bg1"/>
                </a:solidFill>
                <a:uFillTx/>
              </a:rPr>
              <a:t>の「</a:t>
            </a:r>
            <a:r>
              <a:rPr lang="en-US" altLang="ja-JP" sz="3600" b="1" dirty="0" smtClean="0">
                <a:solidFill>
                  <a:schemeClr val="bg1"/>
                </a:solidFill>
                <a:uFillTx/>
              </a:rPr>
              <a:t>CM</a:t>
            </a:r>
            <a:r>
              <a:rPr lang="ja-JP" altLang="en-US" sz="3600" b="1" dirty="0">
                <a:solidFill>
                  <a:schemeClr val="bg1"/>
                </a:solidFill>
                <a:uFillTx/>
              </a:rPr>
              <a:t>自体の</a:t>
            </a:r>
            <a:r>
              <a:rPr lang="ja-JP" altLang="en-US" sz="3600" b="1" dirty="0" smtClean="0">
                <a:solidFill>
                  <a:schemeClr val="bg1"/>
                </a:solidFill>
                <a:uFillTx/>
              </a:rPr>
              <a:t>好感度」や</a:t>
            </a:r>
            <a:endParaRPr lang="en-US" altLang="ja-JP" sz="3600" b="1" dirty="0" smtClean="0">
              <a:solidFill>
                <a:schemeClr val="bg1"/>
              </a:solidFill>
              <a:uFillTx/>
            </a:endParaRPr>
          </a:p>
          <a:p>
            <a:pPr marL="0" indent="0" algn="ctr">
              <a:buNone/>
            </a:pPr>
            <a:r>
              <a:rPr lang="ja-JP" altLang="en-US" sz="3600" b="1" dirty="0" smtClean="0">
                <a:solidFill>
                  <a:schemeClr val="bg1"/>
                </a:solidFill>
                <a:uFillTx/>
              </a:rPr>
              <a:t>「商品・サービスへの</a:t>
            </a:r>
            <a:r>
              <a:rPr lang="ja-JP" altLang="en-US" sz="3600" b="1" dirty="0" smtClean="0">
                <a:solidFill>
                  <a:schemeClr val="bg1"/>
                </a:solidFill>
              </a:rPr>
              <a:t>興味」</a:t>
            </a:r>
            <a:r>
              <a:rPr lang="ja-JP" altLang="en-US" sz="3600" b="1" dirty="0" smtClean="0">
                <a:solidFill>
                  <a:schemeClr val="bg1"/>
                </a:solidFill>
                <a:uFillTx/>
              </a:rPr>
              <a:t>を</a:t>
            </a:r>
            <a:endParaRPr lang="en-US" altLang="ja-JP" sz="3600" b="1" dirty="0">
              <a:solidFill>
                <a:schemeClr val="bg1"/>
              </a:solidFill>
              <a:uFillTx/>
            </a:endParaRPr>
          </a:p>
          <a:p>
            <a:pPr marL="0" indent="0" algn="ctr">
              <a:buNone/>
            </a:pPr>
            <a:r>
              <a:rPr lang="ja-JP" altLang="en-US" sz="3600" b="1" dirty="0">
                <a:solidFill>
                  <a:schemeClr val="bg1"/>
                </a:solidFill>
                <a:uFillTx/>
              </a:rPr>
              <a:t>高めるにはどうしたらよいの</a:t>
            </a:r>
            <a:r>
              <a:rPr lang="ja-JP" altLang="en-US" sz="3600" b="1" dirty="0" smtClean="0">
                <a:solidFill>
                  <a:schemeClr val="bg1"/>
                </a:solidFill>
                <a:uFillTx/>
              </a:rPr>
              <a:t>か</a:t>
            </a:r>
            <a:endParaRPr lang="en-US" altLang="ja-JP" sz="3600" b="1" dirty="0">
              <a:solidFill>
                <a:schemeClr val="bg1"/>
              </a:solidFill>
              <a:uFillTx/>
            </a:endParaRPr>
          </a:p>
        </p:txBody>
      </p:sp>
      <p:sp>
        <p:nvSpPr>
          <p:cNvPr id="5" name="スライド番号プレースホルダー 4"/>
          <p:cNvSpPr>
            <a:spLocks noGrp="1"/>
          </p:cNvSpPr>
          <p:nvPr>
            <p:ph type="sldNum" sz="quarter" idx="12"/>
          </p:nvPr>
        </p:nvSpPr>
        <p:spPr/>
        <p:txBody>
          <a:bodyPr/>
          <a:lstStyle/>
          <a:p>
            <a:fld id="{2AA69C73-8DE1-4D3E-BC74-44635FA0176F}" type="slidenum">
              <a:rPr lang="ja-JP" altLang="en-US" smtClean="0">
                <a:uFillTx/>
              </a:rPr>
              <a:pPr/>
              <a:t>9</a:t>
            </a:fld>
            <a:endParaRPr lang="ja-JP" altLang="en-US" dirty="0">
              <a:uFillTx/>
            </a:endParaRPr>
          </a:p>
        </p:txBody>
      </p:sp>
      <p:sp>
        <p:nvSpPr>
          <p:cNvPr id="9" name="タイトル 1"/>
          <p:cNvSpPr txBox="1">
            <a:spLocks/>
          </p:cNvSpPr>
          <p:nvPr/>
        </p:nvSpPr>
        <p:spPr>
          <a:xfrm>
            <a:off x="376550" y="258495"/>
            <a:ext cx="10178322" cy="14921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5100" kern="1200" cap="all" spc="200" baseline="0">
                <a:solidFill>
                  <a:schemeClr val="accent2">
                    <a:lumMod val="75000"/>
                  </a:schemeClr>
                </a:solidFill>
                <a:uFillTx/>
                <a:latin typeface="+mj-lt"/>
                <a:ea typeface="+mj-ea"/>
                <a:cs typeface="+mj-cs"/>
              </a:defRPr>
            </a:lvl1pPr>
          </a:lstStyle>
          <a:p>
            <a:r>
              <a:rPr lang="ja-JP" altLang="en-US" dirty="0">
                <a:uFillTx/>
              </a:rPr>
              <a:t>問題意識</a:t>
            </a:r>
          </a:p>
        </p:txBody>
      </p:sp>
      <p:sp>
        <p:nvSpPr>
          <p:cNvPr id="4" name="日付プレースホルダー 3"/>
          <p:cNvSpPr>
            <a:spLocks noGrp="1"/>
          </p:cNvSpPr>
          <p:nvPr>
            <p:ph type="dt" sz="half" idx="10"/>
          </p:nvPr>
        </p:nvSpPr>
        <p:spPr/>
        <p:txBody>
          <a:bodyPr/>
          <a:lstStyle/>
          <a:p>
            <a:r>
              <a:rPr kumimoji="1" lang="en-US" altLang="ja-JP" smtClean="0">
                <a:uFillTx/>
              </a:rPr>
              <a:t>2018/12/16</a:t>
            </a:r>
            <a:endParaRPr kumimoji="1" lang="ja-JP" altLang="en-US">
              <a:uFillTx/>
            </a:endParaRPr>
          </a:p>
        </p:txBody>
      </p:sp>
    </p:spTree>
  </p:cSld>
  <p:clrMapOvr>
    <a:masterClrMapping/>
  </p:clrMapOvr>
</p:sld>
</file>

<file path=ppt/theme/theme1.xml><?xml version="1.0" encoding="utf-8"?>
<a:theme xmlns:a="http://schemas.openxmlformats.org/drawingml/2006/main" name="Badge">
  <a:themeElements>
    <a:clrScheme name="ユーザー定義 4">
      <a:dk1>
        <a:srgbClr val="000000"/>
      </a:dk1>
      <a:lt1>
        <a:srgbClr val="FFFFFF"/>
      </a:lt1>
      <a:dk2>
        <a:srgbClr val="FFFFFF"/>
      </a:dk2>
      <a:lt2>
        <a:srgbClr val="FFFFFF"/>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ppt/theme/theme3.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1">
          <a:schemeClr val="accent1"/>
        </a:lnRef>
        <a:fillRef idx="1">
          <a:schemeClr val="accent1"/>
        </a:fillRef>
        <a:effectRef idx="1">
          <a:schemeClr val="accent1"/>
        </a:effectRef>
        <a:fontRef idx="minor">
          <a:schemeClr val="lt1"/>
        </a:fontRef>
      </a:style>
    </a:spDef>
    <a:lnDef>
      <a:spPr/>
      <a:bodyPr/>
      <a:lstStyle/>
      <a:style>
        <a:lnRef idx="1">
          <a:schemeClr val="accent1"/>
        </a:lnRef>
        <a:fillRef idx="0">
          <a:schemeClr val="accent1"/>
        </a:fillRef>
        <a:effectRef idx="1">
          <a:schemeClr val="accent1"/>
        </a:effectRef>
        <a:fontRef idx="minor">
          <a:schemeClr val="tx1"/>
        </a:fontRef>
      </a:style>
    </a:lnDef>
    <a:txDef>
      <a:spPr/>
      <a:bodyPr/>
      <a:lstStyle/>
    </a:txDef>
  </a:objectDefaults>
  <a:extraClrSchemeLst/>
</a:theme>
</file>

<file path=docProps/app.xml><?xml version="1.0" encoding="utf-8"?>
<Properties xmlns="http://schemas.openxmlformats.org/officeDocument/2006/extended-properties" xmlns:vt="http://schemas.openxmlformats.org/officeDocument/2006/docPropsVTypes">
  <Template>TM10001106[[fn=バッジ]]</Template>
  <TotalTime>3348</TotalTime>
  <Words>4344</Words>
  <Application>Microsoft Office PowerPoint</Application>
  <PresentationFormat>ワイド画面</PresentationFormat>
  <Paragraphs>1110</Paragraphs>
  <Slides>57</Slides>
  <Notes>24</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57</vt:i4>
      </vt:variant>
    </vt:vector>
  </HeadingPairs>
  <TitlesOfParts>
    <vt:vector size="70" baseType="lpstr">
      <vt:lpstr>Cabin</vt:lpstr>
      <vt:lpstr>Ｍ? ゴ?ッ?</vt:lpstr>
      <vt:lpstr>ＭＳ Ｐゴシック</vt:lpstr>
      <vt:lpstr>MS Gothic</vt:lpstr>
      <vt:lpstr>ＭＳ 明朝</vt:lpstr>
      <vt:lpstr>华文中宋</vt:lpstr>
      <vt:lpstr>メイリオ</vt:lpstr>
      <vt:lpstr>Arial</vt:lpstr>
      <vt:lpstr>Calibri</vt:lpstr>
      <vt:lpstr>Gill Sans MT</vt:lpstr>
      <vt:lpstr>Impact</vt:lpstr>
      <vt:lpstr>Wingdings</vt:lpstr>
      <vt:lpstr>Badge</vt:lpstr>
      <vt:lpstr>シニア世代に 効果的な広告</vt:lpstr>
      <vt:lpstr>目次</vt:lpstr>
      <vt:lpstr>はじめに　</vt:lpstr>
      <vt:lpstr>PowerPoint プレゼンテーション</vt:lpstr>
      <vt:lpstr>現状分析①（シニア事例）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これからの流れ</vt:lpstr>
      <vt:lpstr>シニアの分類</vt:lpstr>
      <vt:lpstr>シニアの分類</vt:lpstr>
      <vt:lpstr>シニアの分類</vt:lpstr>
      <vt:lpstr>PowerPoint プレゼンテーション</vt:lpstr>
      <vt:lpstr>シニアの分類 -4つの要素-</vt:lpstr>
      <vt:lpstr>PowerPoint プレゼンテーション</vt:lpstr>
      <vt:lpstr>PowerPoint プレゼンテーション</vt:lpstr>
      <vt:lpstr>研究の流れ</vt:lpstr>
      <vt:lpstr>PowerPoint プレゼンテーション</vt:lpstr>
      <vt:lpstr>PowerPoint プレゼンテーション</vt:lpstr>
      <vt:lpstr>PowerPoint プレゼンテーション</vt:lpstr>
      <vt:lpstr>研究の流れ</vt:lpstr>
      <vt:lpstr>PowerPoint プレゼンテーション</vt:lpstr>
      <vt:lpstr>PowerPoint プレゼンテーション</vt:lpstr>
      <vt:lpstr>仮説導出①＜品質＞</vt:lpstr>
      <vt:lpstr>仮説①＜品質＞</vt:lpstr>
      <vt:lpstr>仮説①＜情報探索＞</vt:lpstr>
      <vt:lpstr>PowerPoint プレゼンテーション</vt:lpstr>
      <vt:lpstr>仮説①＜革新＞</vt:lpstr>
      <vt:lpstr>仮説①まとめ </vt:lpstr>
      <vt:lpstr>PowerPoint プレゼンテーション</vt:lpstr>
      <vt:lpstr>仮説②＜品質＞</vt:lpstr>
      <vt:lpstr>仮説②＜情報探索＞</vt:lpstr>
      <vt:lpstr>仮説②＜自尊心＞</vt:lpstr>
      <vt:lpstr>仮説②〈革新〉</vt:lpstr>
      <vt:lpstr>仮説②まとめ</vt:lpstr>
      <vt:lpstr>調査概要</vt:lpstr>
      <vt:lpstr>調査概要</vt:lpstr>
      <vt:lpstr>PowerPoint プレゼンテーション</vt:lpstr>
      <vt:lpstr>PowerPoint プレゼンテーション</vt:lpstr>
      <vt:lpstr>検証･分析の流れ</vt:lpstr>
      <vt:lpstr>因子分析　最尤法</vt:lpstr>
      <vt:lpstr>下位尺度得点の信頼性分析</vt:lpstr>
      <vt:lpstr>クラスター分析</vt:lpstr>
      <vt:lpstr>分析結果・仮説①順序プロビット分析結果(クラスター1)</vt:lpstr>
      <vt:lpstr>分析結果・仮説①順序プロビット分析結果(クラスター1)</vt:lpstr>
      <vt:lpstr>仮説②順序プロビット分析結果(クラスター1)</vt:lpstr>
      <vt:lpstr>仮説②順序プロビット分析結果(クラスター1)</vt:lpstr>
      <vt:lpstr>仮説②順序プロビット分析結果(クラスター1)</vt:lpstr>
      <vt:lpstr>今後の課題</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シニア世代に効果的な広告表現</dc:title>
  <dc:creator>library-user</dc:creator>
  <cp:lastModifiedBy>MIYAKO</cp:lastModifiedBy>
  <cp:revision>687</cp:revision>
  <dcterms:created xsi:type="dcterms:W3CDTF">2018-11-25T01:28:17Z</dcterms:created>
  <dcterms:modified xsi:type="dcterms:W3CDTF">2018-12-12T13:32:00Z</dcterms:modified>
</cp:coreProperties>
</file>